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85" r:id="rId6"/>
    <p:sldId id="260" r:id="rId7"/>
    <p:sldId id="286" r:id="rId8"/>
    <p:sldId id="263" r:id="rId9"/>
    <p:sldId id="264" r:id="rId10"/>
    <p:sldId id="287" r:id="rId11"/>
    <p:sldId id="265" r:id="rId12"/>
    <p:sldId id="289" r:id="rId13"/>
    <p:sldId id="278" r:id="rId14"/>
    <p:sldId id="283" r:id="rId15"/>
    <p:sldId id="284" r:id="rId16"/>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
      <p:font typeface="Karla"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2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goVW1n12O1dO+/mDXUk68CsNfMS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082"/>
  </p:normalViewPr>
  <p:slideViewPr>
    <p:cSldViewPr snapToGrid="0">
      <p:cViewPr varScale="1">
        <p:scale>
          <a:sx n="71" d="100"/>
          <a:sy n="71" d="100"/>
        </p:scale>
        <p:origin x="1056" y="176"/>
      </p:cViewPr>
      <p:guideLst>
        <p:guide orient="horz" pos="2160"/>
        <p:guide pos="3288"/>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9"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4.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us06web.zoom.us/j/84262925050?pwd=ekoxQTM5ZG5GMUVDeUNlWnVBQ0wydz0" TargetMode="External"/><Relationship Id="rId3" Type="http://schemas.openxmlformats.org/officeDocument/2006/relationships/hyperlink" Target="http://www.christcitychurch.ie/parenting-seminar" TargetMode="External"/><Relationship Id="rId7" Type="http://schemas.openxmlformats.org/officeDocument/2006/relationships/hyperlink" Target="https://gospelinlife.com/downloads/it-takes-a-city-to-raise-a-child-8209/"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www.thegospelcoalition.org/article/why-the-city-is-a-wonderful-place-to-raise-children/" TargetMode="External"/><Relationship Id="rId5" Type="http://schemas.openxmlformats.org/officeDocument/2006/relationships/hyperlink" Target="https://thinktheology.co.uk/blog/article/the_advantages_of_raising_children_in_the_city" TargetMode="External"/><Relationship Id="rId4" Type="http://schemas.openxmlformats.org/officeDocument/2006/relationships/hyperlink" Target="https://www.youtube.com/watch?v=jv8tt7ocKSI"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psychologytoday.com/intl/basics/confidence" TargetMode="External"/><Relationship Id="rId3" Type="http://schemas.openxmlformats.org/officeDocument/2006/relationships/hyperlink" Target="https://www.psychologytoday.com/intl/basics/fear" TargetMode="External"/><Relationship Id="rId7" Type="http://schemas.openxmlformats.org/officeDocument/2006/relationships/hyperlink" Target="https://www.psychologytoday.com/intl/basics/guilt"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psychologytoday.com/intl/basics/embarrassment" TargetMode="External"/><Relationship Id="rId5" Type="http://schemas.openxmlformats.org/officeDocument/2006/relationships/hyperlink" Target="https://www.psychologytoday.com/intl/basics/jealousy" TargetMode="External"/><Relationship Id="rId4" Type="http://schemas.openxmlformats.org/officeDocument/2006/relationships/hyperlink" Target="https://www.psychologytoday.com/intl/basics/shyness" TargetMode="External"/><Relationship Id="rId9" Type="http://schemas.openxmlformats.org/officeDocument/2006/relationships/hyperlink" Target="https://www.psychologytoday.com/intl/basics/altruism" TargetMode="Externa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www.psychologytoday.com/intl/basics/confidence" TargetMode="External"/><Relationship Id="rId3" Type="http://schemas.openxmlformats.org/officeDocument/2006/relationships/hyperlink" Target="https://www.psychologytoday.com/intl/basics/fear" TargetMode="External"/><Relationship Id="rId7" Type="http://schemas.openxmlformats.org/officeDocument/2006/relationships/hyperlink" Target="https://www.psychologytoday.com/intl/basics/guilt"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www.psychologytoday.com/intl/basics/embarrassment" TargetMode="External"/><Relationship Id="rId5" Type="http://schemas.openxmlformats.org/officeDocument/2006/relationships/hyperlink" Target="https://www.psychologytoday.com/intl/basics/jealousy" TargetMode="External"/><Relationship Id="rId4" Type="http://schemas.openxmlformats.org/officeDocument/2006/relationships/hyperlink" Target="https://www.psychologytoday.com/intl/basics/shyness" TargetMode="External"/><Relationship Id="rId9" Type="http://schemas.openxmlformats.org/officeDocument/2006/relationships/hyperlink" Target="https://www.psychologytoday.com/intl/basics/altruism"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algn="l"/>
            <a:r>
              <a:rPr lang="en-IE" b="0" i="0" dirty="0">
                <a:solidFill>
                  <a:srgbClr val="222222"/>
                </a:solidFill>
                <a:effectLst/>
                <a:latin typeface="Arial" panose="020B0604020202020204" pitchFamily="34" charset="0"/>
              </a:rPr>
              <a:t>Leanne and I are hosting 3 parents seminars on zoom on 3 different Sunday nights, 7.30-9pm, starting this Sunday. If you're interested, do come along to any or all of them - they do link together, but can standalone. </a:t>
            </a:r>
          </a:p>
          <a:p>
            <a:pPr algn="l">
              <a:buFont typeface="+mj-lt"/>
              <a:buAutoNum type="arabicPeriod"/>
            </a:pPr>
            <a:r>
              <a:rPr lang="en-IE" b="0" i="0" dirty="0">
                <a:solidFill>
                  <a:srgbClr val="222222"/>
                </a:solidFill>
                <a:effectLst/>
                <a:latin typeface="Arial" panose="020B0604020202020204" pitchFamily="34" charset="0"/>
              </a:rPr>
              <a:t>Sunday 28th May - Biblical wisdom for raising children</a:t>
            </a:r>
          </a:p>
          <a:p>
            <a:pPr algn="l">
              <a:buFont typeface="+mj-lt"/>
              <a:buAutoNum type="arabicPeriod"/>
            </a:pPr>
            <a:r>
              <a:rPr lang="en-IE" b="0" i="0" dirty="0">
                <a:solidFill>
                  <a:srgbClr val="222222"/>
                </a:solidFill>
                <a:effectLst/>
                <a:latin typeface="Arial" panose="020B0604020202020204" pitchFamily="34" charset="0"/>
              </a:rPr>
              <a:t>Sunday 18th June - Family Worship</a:t>
            </a:r>
          </a:p>
          <a:p>
            <a:pPr algn="l">
              <a:buFont typeface="+mj-lt"/>
              <a:buAutoNum type="arabicPeriod"/>
            </a:pPr>
            <a:r>
              <a:rPr lang="en-IE" b="0" i="0" dirty="0">
                <a:solidFill>
                  <a:srgbClr val="222222"/>
                </a:solidFill>
                <a:effectLst/>
                <a:latin typeface="Arial" panose="020B0604020202020204" pitchFamily="34" charset="0"/>
              </a:rPr>
              <a:t>Sunday 9th July - The Tech-wise Family</a:t>
            </a:r>
          </a:p>
          <a:p>
            <a:pPr algn="l"/>
            <a:r>
              <a:rPr lang="en-IE" b="0" i="0" dirty="0">
                <a:solidFill>
                  <a:srgbClr val="222222"/>
                </a:solidFill>
                <a:effectLst/>
                <a:latin typeface="Arial" panose="020B0604020202020204" pitchFamily="34" charset="0"/>
              </a:rPr>
              <a:t>More details (and zoom details) can be found here - </a:t>
            </a:r>
            <a:r>
              <a:rPr lang="en-IE" b="0" i="0" dirty="0">
                <a:solidFill>
                  <a:srgbClr val="1155CC"/>
                </a:solidFill>
                <a:effectLst/>
                <a:latin typeface="Arial" panose="020B0604020202020204" pitchFamily="34" charset="0"/>
                <a:hlinkClick r:id="rId3"/>
              </a:rPr>
              <a:t>www.christcitychurch.ie/parenting-seminar</a:t>
            </a:r>
            <a:r>
              <a:rPr lang="en-IE" b="0" i="0" dirty="0">
                <a:solidFill>
                  <a:srgbClr val="222222"/>
                </a:solidFill>
                <a:effectLst/>
                <a:latin typeface="Arial" panose="020B0604020202020204" pitchFamily="34" charset="0"/>
              </a:rPr>
              <a:t> </a:t>
            </a:r>
          </a:p>
          <a:p>
            <a:pPr algn="l"/>
            <a:br>
              <a:rPr lang="en-IE" b="0" i="0" dirty="0">
                <a:solidFill>
                  <a:srgbClr val="222222"/>
                </a:solidFill>
                <a:effectLst/>
                <a:latin typeface="Arial" panose="020B0604020202020204" pitchFamily="34" charset="0"/>
              </a:rPr>
            </a:br>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Resources will continue to be added to this page before/after each seminar, including books and recommending articles, talks, podcasts etc. For a starter for 10, below are some helpful content when it comes to </a:t>
            </a:r>
            <a:r>
              <a:rPr lang="en-IE" b="1" i="0" dirty="0">
                <a:solidFill>
                  <a:srgbClr val="222222"/>
                </a:solidFill>
                <a:effectLst/>
                <a:latin typeface="Arial" panose="020B0604020202020204" pitchFamily="34" charset="0"/>
              </a:rPr>
              <a:t>'raising kids in the city'</a:t>
            </a:r>
            <a:r>
              <a:rPr lang="en-IE" b="0" i="0" dirty="0">
                <a:solidFill>
                  <a:srgbClr val="222222"/>
                </a:solidFill>
                <a:effectLst/>
                <a:latin typeface="Arial" panose="020B0604020202020204" pitchFamily="34" charset="0"/>
              </a:rPr>
              <a:t> and an hilarious Michael McIntyre series of sketches on parenting</a:t>
            </a:r>
          </a:p>
          <a:p>
            <a:pPr algn="l">
              <a:buFont typeface="Arial" panose="020B0604020202020204" pitchFamily="34" charset="0"/>
              <a:buChar char="•"/>
            </a:pPr>
            <a:r>
              <a:rPr lang="en-IE" b="0" i="0" dirty="0">
                <a:solidFill>
                  <a:srgbClr val="222222"/>
                </a:solidFill>
                <a:effectLst/>
                <a:latin typeface="Arial" panose="020B0604020202020204" pitchFamily="34" charset="0"/>
              </a:rPr>
              <a:t>17 minutes of </a:t>
            </a:r>
            <a:r>
              <a:rPr lang="en-IE" b="0" i="0" dirty="0">
                <a:solidFill>
                  <a:srgbClr val="1155CC"/>
                </a:solidFill>
                <a:effectLst/>
                <a:latin typeface="Arial" panose="020B0604020202020204" pitchFamily="34" charset="0"/>
                <a:hlinkClick r:id="rId4"/>
              </a:rPr>
              <a:t>Michael McIntyre on parenting</a:t>
            </a:r>
            <a:endParaRPr lang="en-IE" b="0" i="0" dirty="0">
              <a:solidFill>
                <a:srgbClr val="222222"/>
              </a:solidFill>
              <a:effectLst/>
              <a:latin typeface="Arial" panose="020B0604020202020204" pitchFamily="34" charset="0"/>
            </a:endParaRPr>
          </a:p>
          <a:p>
            <a:pPr algn="l">
              <a:buFont typeface="Arial" panose="020B0604020202020204" pitchFamily="34" charset="0"/>
              <a:buChar char="•"/>
            </a:pPr>
            <a:r>
              <a:rPr lang="en-IE" b="0" i="0" dirty="0">
                <a:solidFill>
                  <a:srgbClr val="222222"/>
                </a:solidFill>
                <a:effectLst/>
                <a:latin typeface="Arial" panose="020B0604020202020204" pitchFamily="34" charset="0"/>
              </a:rPr>
              <a:t>Andrew Wilson summary -</a:t>
            </a:r>
            <a:r>
              <a:rPr lang="en-IE" b="0" i="0" dirty="0">
                <a:solidFill>
                  <a:srgbClr val="1155CC"/>
                </a:solidFill>
                <a:effectLst/>
                <a:latin typeface="Arial" panose="020B0604020202020204" pitchFamily="34" charset="0"/>
                <a:hlinkClick r:id="rId5"/>
              </a:rPr>
              <a:t> The advantages of raising children in the city</a:t>
            </a:r>
            <a:br>
              <a:rPr lang="en-IE" b="0" i="0" dirty="0">
                <a:solidFill>
                  <a:srgbClr val="222222"/>
                </a:solidFill>
                <a:effectLst/>
                <a:latin typeface="Arial" panose="020B0604020202020204" pitchFamily="34" charset="0"/>
              </a:rPr>
            </a:br>
            <a:endParaRPr lang="en-IE" b="0" i="0" dirty="0">
              <a:solidFill>
                <a:srgbClr val="222222"/>
              </a:solidFill>
              <a:effectLst/>
              <a:latin typeface="Arial" panose="020B0604020202020204" pitchFamily="34" charset="0"/>
            </a:endParaRPr>
          </a:p>
          <a:p>
            <a:pPr algn="l">
              <a:buFont typeface="Arial" panose="020B0604020202020204" pitchFamily="34" charset="0"/>
              <a:buChar char="•"/>
            </a:pPr>
            <a:r>
              <a:rPr lang="en-IE" b="0" i="0" dirty="0">
                <a:solidFill>
                  <a:srgbClr val="222222"/>
                </a:solidFill>
                <a:effectLst/>
                <a:latin typeface="Arial" panose="020B0604020202020204" pitchFamily="34" charset="0"/>
              </a:rPr>
              <a:t>Kathy Keller article - </a:t>
            </a:r>
            <a:r>
              <a:rPr lang="en-IE" b="0" i="0" dirty="0">
                <a:solidFill>
                  <a:srgbClr val="1155CC"/>
                </a:solidFill>
                <a:effectLst/>
                <a:latin typeface="Arial" panose="020B0604020202020204" pitchFamily="34" charset="0"/>
                <a:hlinkClick r:id="rId6"/>
              </a:rPr>
              <a:t>why the city is a wonderful place to raise children.</a:t>
            </a:r>
            <a:endParaRPr lang="en-IE" b="0" i="0" dirty="0">
              <a:solidFill>
                <a:srgbClr val="222222"/>
              </a:solidFill>
              <a:effectLst/>
              <a:latin typeface="Arial" panose="020B0604020202020204" pitchFamily="34" charset="0"/>
            </a:endParaRPr>
          </a:p>
          <a:p>
            <a:pPr algn="l">
              <a:buFont typeface="Arial" panose="020B0604020202020204" pitchFamily="34" charset="0"/>
              <a:buChar char="•"/>
            </a:pPr>
            <a:r>
              <a:rPr lang="en-IE" b="0" i="0" dirty="0">
                <a:solidFill>
                  <a:srgbClr val="222222"/>
                </a:solidFill>
                <a:effectLst/>
                <a:latin typeface="Arial" panose="020B0604020202020204" pitchFamily="34" charset="0"/>
              </a:rPr>
              <a:t>Tim Keller Talk -</a:t>
            </a:r>
            <a:r>
              <a:rPr lang="en-IE" b="0" i="0" dirty="0">
                <a:solidFill>
                  <a:srgbClr val="1155CC"/>
                </a:solidFill>
                <a:effectLst/>
                <a:latin typeface="Arial" panose="020B0604020202020204" pitchFamily="34" charset="0"/>
                <a:hlinkClick r:id="rId7"/>
              </a:rPr>
              <a:t> it takes a city to raise a kid</a:t>
            </a:r>
            <a:endParaRPr lang="en-IE" b="0" i="0" dirty="0">
              <a:solidFill>
                <a:srgbClr val="222222"/>
              </a:solidFill>
              <a:effectLst/>
              <a:latin typeface="Arial" panose="020B0604020202020204" pitchFamily="34" charset="0"/>
            </a:endParaRPr>
          </a:p>
          <a:p>
            <a:pPr algn="l"/>
            <a:r>
              <a:rPr lang="en-IE" b="0" i="0" dirty="0">
                <a:solidFill>
                  <a:srgbClr val="222222"/>
                </a:solidFill>
                <a:effectLst/>
                <a:latin typeface="Arial" panose="020B0604020202020204" pitchFamily="34" charset="0"/>
              </a:rPr>
              <a:t>Thanks,</a:t>
            </a:r>
          </a:p>
          <a:p>
            <a:pPr algn="l"/>
            <a:r>
              <a:rPr lang="en-IE" b="0" i="0" dirty="0">
                <a:solidFill>
                  <a:srgbClr val="222222"/>
                </a:solidFill>
                <a:effectLst/>
                <a:latin typeface="Arial" panose="020B0604020202020204" pitchFamily="34" charset="0"/>
              </a:rPr>
              <a:t>Steve &amp; Leanne</a:t>
            </a:r>
          </a:p>
          <a:p>
            <a:pPr algn="l"/>
            <a:br>
              <a:rPr lang="en-IE" b="0" i="0" dirty="0">
                <a:solidFill>
                  <a:srgbClr val="484841"/>
                </a:solidFill>
                <a:effectLst/>
                <a:latin typeface="Karla" pitchFamily="2" charset="0"/>
              </a:rPr>
            </a:br>
            <a:endParaRPr lang="en-IE" b="0" i="0" dirty="0">
              <a:solidFill>
                <a:srgbClr val="222222"/>
              </a:solidFill>
              <a:effectLst/>
              <a:latin typeface="Arial" panose="020B0604020202020204" pitchFamily="34" charset="0"/>
            </a:endParaRPr>
          </a:p>
          <a:p>
            <a:pPr algn="l"/>
            <a:r>
              <a:rPr lang="en-IE" b="0" i="0" dirty="0">
                <a:solidFill>
                  <a:srgbClr val="484841"/>
                </a:solidFill>
                <a:effectLst/>
                <a:latin typeface="Karla" pitchFamily="2" charset="0"/>
              </a:rPr>
              <a:t>P.S Zoom Details (7.30-9pm)</a:t>
            </a:r>
            <a:br>
              <a:rPr lang="en-IE" b="0" i="0" dirty="0">
                <a:solidFill>
                  <a:srgbClr val="222222"/>
                </a:solidFill>
                <a:effectLst/>
                <a:latin typeface="Arial" panose="020B0604020202020204" pitchFamily="34" charset="0"/>
              </a:rPr>
            </a:br>
            <a:endParaRPr lang="en-IE" b="0" i="0" dirty="0">
              <a:solidFill>
                <a:srgbClr val="222222"/>
              </a:solidFill>
              <a:effectLst/>
              <a:latin typeface="Arial" panose="020B0604020202020204" pitchFamily="34" charset="0"/>
            </a:endParaRPr>
          </a:p>
          <a:p>
            <a:pPr algn="l" fontAlgn="base">
              <a:buFont typeface="Arial" panose="020B0604020202020204" pitchFamily="34" charset="0"/>
              <a:buChar char="•"/>
            </a:pPr>
            <a:r>
              <a:rPr lang="en-IE" b="0" i="0" dirty="0">
                <a:solidFill>
                  <a:srgbClr val="484841"/>
                </a:solidFill>
                <a:effectLst/>
                <a:latin typeface="inherit"/>
              </a:rPr>
              <a:t>Meeting Link – </a:t>
            </a:r>
            <a:r>
              <a:rPr lang="en-IE" b="0" i="0" dirty="0">
                <a:solidFill>
                  <a:srgbClr val="1155CC"/>
                </a:solidFill>
                <a:effectLst/>
                <a:latin typeface="inherit"/>
                <a:hlinkClick r:id="rId8"/>
              </a:rPr>
              <a:t>https://us06web.zoom.us/j/84262925050?pwd=ekoxQTM5ZG5GMUVDeUNlWnVBQ0wydz0</a:t>
            </a:r>
            <a:endParaRPr lang="en-IE" b="0" i="0" dirty="0">
              <a:solidFill>
                <a:srgbClr val="484841"/>
              </a:solidFill>
              <a:effectLst/>
              <a:latin typeface="inherit"/>
            </a:endParaRPr>
          </a:p>
          <a:p>
            <a:pPr algn="l" fontAlgn="base">
              <a:buFont typeface="Arial" panose="020B0604020202020204" pitchFamily="34" charset="0"/>
              <a:buChar char="•"/>
            </a:pPr>
            <a:r>
              <a:rPr lang="en-IE" b="0" i="0" dirty="0">
                <a:solidFill>
                  <a:srgbClr val="484841"/>
                </a:solidFill>
                <a:effectLst/>
                <a:latin typeface="inherit"/>
              </a:rPr>
              <a:t>Meeting ID – 842 6292 5050</a:t>
            </a:r>
          </a:p>
          <a:p>
            <a:pPr algn="l" fontAlgn="base">
              <a:buFont typeface="Arial" panose="020B0604020202020204" pitchFamily="34" charset="0"/>
              <a:buChar char="•"/>
            </a:pPr>
            <a:r>
              <a:rPr lang="en-IE" b="0" i="0" dirty="0">
                <a:solidFill>
                  <a:srgbClr val="484841"/>
                </a:solidFill>
                <a:effectLst/>
                <a:latin typeface="inherit"/>
              </a:rPr>
              <a:t>Passcode – 928772</a:t>
            </a:r>
          </a:p>
          <a:p>
            <a:pPr marL="0" lvl="0" indent="0" algn="l" rtl="0">
              <a:lnSpc>
                <a:spcPct val="100000"/>
              </a:lnSpc>
              <a:spcBef>
                <a:spcPts val="1000"/>
              </a:spcBef>
              <a:spcAft>
                <a:spcPts val="0"/>
              </a:spcAft>
              <a:buSzPts val="1400"/>
              <a:buNone/>
            </a:pPr>
            <a:endParaRPr dirty="0"/>
          </a:p>
        </p:txBody>
      </p:sp>
      <p:sp>
        <p:nvSpPr>
          <p:cNvPr id="72" name="Google Shape;72;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76d8668b14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 name="Google Shape;77;g76d8668b14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79ac9ca9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7" name="Google Shape;87;g779ac9ca9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190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779ac9ca9c_0_1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2" name="Google Shape;92;g779ac9ca9c_0_1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773752fe6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 name="Google Shape;82;g773752fe6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75884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73752fe67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07" name="Google Shape;107;g773752fe67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798fcab12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Children learn what they live (adapted poem)</a:t>
            </a:r>
          </a:p>
          <a:p>
            <a:pPr marL="0" lvl="0" indent="0" algn="l" rtl="0">
              <a:lnSpc>
                <a:spcPct val="100000"/>
              </a:lnSpc>
              <a:spcBef>
                <a:spcPts val="0"/>
              </a:spcBef>
              <a:spcAft>
                <a:spcPts val="0"/>
              </a:spcAft>
              <a:buSzPts val="1400"/>
              <a:buNone/>
            </a:pPr>
            <a:endParaRPr lang="en-US" dirty="0"/>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criticism, they learn to condemn.</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hostility, they learn to fight.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3"/>
              </a:rPr>
              <a:t>fear</a:t>
            </a:r>
            <a:r>
              <a:rPr lang="en-IE" sz="1800" b="0" i="0" u="none" strike="noStrike" dirty="0">
                <a:solidFill>
                  <a:srgbClr val="000000"/>
                </a:solidFill>
                <a:effectLst/>
                <a:latin typeface="Arial" panose="020B0604020202020204" pitchFamily="34" charset="0"/>
              </a:rPr>
              <a:t>, they learn to be apprehensive.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pity, they learn to feel sorry for themselves.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ridicule, they learn to feel </a:t>
            </a:r>
            <a:r>
              <a:rPr lang="en-IE" sz="1800" b="0" i="0" u="none" strike="noStrike" dirty="0">
                <a:solidFill>
                  <a:srgbClr val="000000"/>
                </a:solidFill>
                <a:effectLst/>
                <a:latin typeface="Arial" panose="020B0604020202020204" pitchFamily="34" charset="0"/>
                <a:hlinkClick r:id="rId4"/>
              </a:rPr>
              <a:t>shy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5"/>
              </a:rPr>
              <a:t>jealousy</a:t>
            </a:r>
            <a:r>
              <a:rPr lang="en-IE" sz="1800" b="0" i="0" u="none" strike="noStrike" dirty="0">
                <a:solidFill>
                  <a:srgbClr val="000000"/>
                </a:solidFill>
                <a:effectLst/>
                <a:latin typeface="Arial" panose="020B0604020202020204" pitchFamily="34" charset="0"/>
              </a:rPr>
              <a:t>, they learn to feel envy.</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6"/>
              </a:rPr>
              <a:t>shame</a:t>
            </a:r>
            <a:r>
              <a:rPr lang="en-IE" sz="1800" b="0" i="0" u="none" strike="noStrike" dirty="0">
                <a:solidFill>
                  <a:srgbClr val="000000"/>
                </a:solidFill>
                <a:effectLst/>
                <a:latin typeface="Arial" panose="020B0604020202020204" pitchFamily="34" charset="0"/>
              </a:rPr>
              <a:t>, they learn to feel </a:t>
            </a:r>
            <a:r>
              <a:rPr lang="en-IE" sz="1800" b="0" i="0" u="none" strike="noStrike" dirty="0">
                <a:solidFill>
                  <a:srgbClr val="000000"/>
                </a:solidFill>
                <a:effectLst/>
                <a:latin typeface="Arial" panose="020B0604020202020204" pitchFamily="34" charset="0"/>
                <a:hlinkClick r:id="rId7"/>
              </a:rPr>
              <a:t>guilty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encouragement, they learn </a:t>
            </a:r>
            <a:r>
              <a:rPr lang="en-IE" sz="1800" b="0" i="0" u="none" strike="noStrike" dirty="0">
                <a:solidFill>
                  <a:srgbClr val="000000"/>
                </a:solidFill>
                <a:effectLst/>
                <a:latin typeface="Arial" panose="020B0604020202020204" pitchFamily="34" charset="0"/>
                <a:hlinkClick r:id="rId8"/>
              </a:rPr>
              <a:t>confidence</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tolerance, they learn patience.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praise, they learn appreciation.</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acceptance, they learn to love.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approval, they learn to like themselves.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recognition, they learn it is good to have a goal.</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sharing, they learn </a:t>
            </a:r>
            <a:r>
              <a:rPr lang="en-IE" sz="1800" b="0" i="0" u="none" strike="noStrike" dirty="0">
                <a:solidFill>
                  <a:srgbClr val="000000"/>
                </a:solidFill>
                <a:effectLst/>
                <a:latin typeface="Arial" panose="020B0604020202020204" pitchFamily="34" charset="0"/>
                <a:hlinkClick r:id="rId9"/>
              </a:rPr>
              <a:t>generosity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honesty, they learn truthfulness.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fairness, they learn justice.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kindness and consideration, they learn respect.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security, they learn to to be courageous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discipline, they’ll learn wisdom</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truth they’ll learn integrity </a:t>
            </a:r>
          </a:p>
          <a:p>
            <a:pPr rtl="0" fontAlgn="base">
              <a:spcBef>
                <a:spcPts val="0"/>
              </a:spcBef>
              <a:spcAft>
                <a:spcPts val="0"/>
              </a:spcAft>
              <a:buFont typeface="Arial" panose="020B0604020202020204" pitchFamily="34" charset="0"/>
              <a:buChar char="•"/>
            </a:pPr>
            <a:br>
              <a:rPr lang="en-IE" b="0" dirty="0">
                <a:effectLst/>
              </a:rPr>
            </a:br>
            <a:r>
              <a:rPr lang="en-IE" sz="1800" b="0" i="0" u="none" strike="noStrike" dirty="0">
                <a:solidFill>
                  <a:srgbClr val="000000"/>
                </a:solidFill>
                <a:effectLst/>
                <a:latin typeface="Arial" panose="020B0604020202020204" pitchFamily="34" charset="0"/>
              </a:rPr>
              <a:t>If you say sorry…they’ll say sorry</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open up your heart…they’ll open theirs up</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share your brokenness they’ll share theirs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ask for forgiveness, they’ll learn to ask for forgiveness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learn to speak the hard truth at the right time and in the context of love they’ll learn to have the tough conversations with you too</a:t>
            </a:r>
          </a:p>
          <a:p>
            <a:pPr marL="0" lvl="0" indent="0" algn="l" rtl="0">
              <a:lnSpc>
                <a:spcPct val="100000"/>
              </a:lnSpc>
              <a:spcBef>
                <a:spcPts val="0"/>
              </a:spcBef>
              <a:spcAft>
                <a:spcPts val="0"/>
              </a:spcAft>
              <a:buSzPts val="1400"/>
              <a:buNone/>
            </a:pPr>
            <a:endParaRPr dirty="0"/>
          </a:p>
        </p:txBody>
      </p:sp>
      <p:sp>
        <p:nvSpPr>
          <p:cNvPr id="112" name="Google Shape;112;g7798fcab12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798fcab12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Children learn what they live (adapted poem)</a:t>
            </a:r>
          </a:p>
          <a:p>
            <a:pPr marL="0" lvl="0" indent="0" algn="l" rtl="0">
              <a:lnSpc>
                <a:spcPct val="100000"/>
              </a:lnSpc>
              <a:spcBef>
                <a:spcPts val="0"/>
              </a:spcBef>
              <a:spcAft>
                <a:spcPts val="0"/>
              </a:spcAft>
              <a:buSzPts val="1400"/>
              <a:buNone/>
            </a:pPr>
            <a:endParaRPr lang="en-US" dirty="0"/>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criticism, they learn to condemn.</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hostility, they learn to fight.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3"/>
              </a:rPr>
              <a:t>fear</a:t>
            </a:r>
            <a:r>
              <a:rPr lang="en-IE" sz="1800" b="0" i="0" u="none" strike="noStrike" dirty="0">
                <a:solidFill>
                  <a:srgbClr val="000000"/>
                </a:solidFill>
                <a:effectLst/>
                <a:latin typeface="Arial" panose="020B0604020202020204" pitchFamily="34" charset="0"/>
              </a:rPr>
              <a:t>, they learn to be apprehensive.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pity, they learn to feel sorry for themselves.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ridicule, they learn to feel </a:t>
            </a:r>
            <a:r>
              <a:rPr lang="en-IE" sz="1800" b="0" i="0" u="none" strike="noStrike" dirty="0">
                <a:solidFill>
                  <a:srgbClr val="000000"/>
                </a:solidFill>
                <a:effectLst/>
                <a:latin typeface="Arial" panose="020B0604020202020204" pitchFamily="34" charset="0"/>
                <a:hlinkClick r:id="rId4"/>
              </a:rPr>
              <a:t>shy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5"/>
              </a:rPr>
              <a:t>jealousy</a:t>
            </a:r>
            <a:r>
              <a:rPr lang="en-IE" sz="1800" b="0" i="0" u="none" strike="noStrike" dirty="0">
                <a:solidFill>
                  <a:srgbClr val="000000"/>
                </a:solidFill>
                <a:effectLst/>
                <a:latin typeface="Arial" panose="020B0604020202020204" pitchFamily="34" charset="0"/>
              </a:rPr>
              <a:t>, they learn to feel envy.</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t>
            </a:r>
            <a:r>
              <a:rPr lang="en-IE" sz="1800" b="0" i="0" u="none" strike="noStrike" dirty="0">
                <a:solidFill>
                  <a:srgbClr val="000000"/>
                </a:solidFill>
                <a:effectLst/>
                <a:latin typeface="Arial" panose="020B0604020202020204" pitchFamily="34" charset="0"/>
                <a:hlinkClick r:id="rId6"/>
              </a:rPr>
              <a:t>shame</a:t>
            </a:r>
            <a:r>
              <a:rPr lang="en-IE" sz="1800" b="0" i="0" u="none" strike="noStrike" dirty="0">
                <a:solidFill>
                  <a:srgbClr val="000000"/>
                </a:solidFill>
                <a:effectLst/>
                <a:latin typeface="Arial" panose="020B0604020202020204" pitchFamily="34" charset="0"/>
              </a:rPr>
              <a:t>, they learn to feel </a:t>
            </a:r>
            <a:r>
              <a:rPr lang="en-IE" sz="1800" b="0" i="0" u="none" strike="noStrike" dirty="0">
                <a:solidFill>
                  <a:srgbClr val="000000"/>
                </a:solidFill>
                <a:effectLst/>
                <a:latin typeface="Arial" panose="020B0604020202020204" pitchFamily="34" charset="0"/>
                <a:hlinkClick r:id="rId7"/>
              </a:rPr>
              <a:t>guilty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encouragement, they learn </a:t>
            </a:r>
            <a:r>
              <a:rPr lang="en-IE" sz="1800" b="0" i="0" u="none" strike="noStrike" dirty="0">
                <a:solidFill>
                  <a:srgbClr val="000000"/>
                </a:solidFill>
                <a:effectLst/>
                <a:latin typeface="Arial" panose="020B0604020202020204" pitchFamily="34" charset="0"/>
                <a:hlinkClick r:id="rId8"/>
              </a:rPr>
              <a:t>confidence</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tolerance, they learn patience.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praise, they learn appreciation.</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acceptance, they learn to love.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approval, they learn to like themselves.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recognition, they learn it is good to have a goal.</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sharing, they learn </a:t>
            </a:r>
            <a:r>
              <a:rPr lang="en-IE" sz="1800" b="0" i="0" u="none" strike="noStrike" dirty="0">
                <a:solidFill>
                  <a:srgbClr val="000000"/>
                </a:solidFill>
                <a:effectLst/>
                <a:latin typeface="Arial" panose="020B0604020202020204" pitchFamily="34" charset="0"/>
                <a:hlinkClick r:id="rId9"/>
              </a:rPr>
              <a:t>generosity</a:t>
            </a:r>
            <a:r>
              <a:rPr lang="en-IE" sz="1800" b="0" i="0" u="none" strike="noStrike" dirty="0">
                <a:solidFill>
                  <a:srgbClr val="000000"/>
                </a:solidFill>
                <a:effectLst/>
                <a:latin typeface="Arial" panose="020B0604020202020204" pitchFamily="34" charset="0"/>
              </a:rPr>
              <a: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honesty, they learn truthfulness.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fairness, they learn justice.</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kindness and consideration, they learn respect.</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security, they learn to to be courageous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discipline, they’ll learn wisdom</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children live with truth they’ll learn integrity </a:t>
            </a:r>
          </a:p>
          <a:p>
            <a:pPr rtl="0" fontAlgn="base">
              <a:spcBef>
                <a:spcPts val="0"/>
              </a:spcBef>
              <a:spcAft>
                <a:spcPts val="0"/>
              </a:spcAft>
              <a:buFont typeface="Arial" panose="020B0604020202020204" pitchFamily="34" charset="0"/>
              <a:buChar char="•"/>
            </a:pPr>
            <a:br>
              <a:rPr lang="en-IE" b="0" dirty="0">
                <a:effectLst/>
              </a:rPr>
            </a:br>
            <a:r>
              <a:rPr lang="en-IE" sz="1800" b="0" i="0" u="none" strike="noStrike" dirty="0">
                <a:solidFill>
                  <a:srgbClr val="000000"/>
                </a:solidFill>
                <a:effectLst/>
                <a:latin typeface="Arial" panose="020B0604020202020204" pitchFamily="34" charset="0"/>
              </a:rPr>
              <a:t>If you say sorry…they’ll say sorry</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open up your heart…they’ll open theirs up</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share your brokenness they’ll share theirs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ask for forgiveness, they’ll learn to ask for forgiveness</a:t>
            </a:r>
          </a:p>
          <a:p>
            <a:pPr rtl="0" fontAlgn="base">
              <a:spcBef>
                <a:spcPts val="0"/>
              </a:spcBef>
              <a:spcAft>
                <a:spcPts val="0"/>
              </a:spcAft>
              <a:buFont typeface="Arial" panose="020B0604020202020204" pitchFamily="34" charset="0"/>
              <a:buChar char="•"/>
            </a:pPr>
            <a:r>
              <a:rPr lang="en-IE" sz="1800" b="0" i="0" u="none" strike="noStrike" dirty="0">
                <a:solidFill>
                  <a:srgbClr val="000000"/>
                </a:solidFill>
                <a:effectLst/>
                <a:latin typeface="Arial" panose="020B0604020202020204" pitchFamily="34" charset="0"/>
              </a:rPr>
              <a:t>If you learn to speak the hard truth at the right time and in the context of love they’ll learn to have the tough conversations with you too</a:t>
            </a:r>
          </a:p>
          <a:p>
            <a:pPr marL="0" lvl="0" indent="0" algn="l" rtl="0">
              <a:lnSpc>
                <a:spcPct val="100000"/>
              </a:lnSpc>
              <a:spcBef>
                <a:spcPts val="0"/>
              </a:spcBef>
              <a:spcAft>
                <a:spcPts val="0"/>
              </a:spcAft>
              <a:buSzPts val="1400"/>
              <a:buNone/>
            </a:pPr>
            <a:endParaRPr dirty="0"/>
          </a:p>
        </p:txBody>
      </p:sp>
      <p:sp>
        <p:nvSpPr>
          <p:cNvPr id="112" name="Google Shape;112;g7798fcab12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79651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798fcab12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7" name="Google Shape;117;g7798fcab12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798fcab12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7" name="Google Shape;117;g7798fcab12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45900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73752fe67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2" name="Google Shape;182;g773752fe67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773752fe67_0_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7" name="Google Shape;207;g773752fe67_0_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7702b7f8f6_0_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7702b7f8f6_0_2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1"/>
        <p:cNvGrpSpPr/>
        <p:nvPr/>
      </p:nvGrpSpPr>
      <p:grpSpPr>
        <a:xfrm>
          <a:off x="0" y="0"/>
          <a:ext cx="0" cy="0"/>
          <a:chOff x="0" y="0"/>
          <a:chExt cx="0" cy="0"/>
        </a:xfrm>
      </p:grpSpPr>
      <p:pic>
        <p:nvPicPr>
          <p:cNvPr id="12" name="Google Shape;12;p53" descr="PP-Grey-Cross.jpg"/>
          <p:cNvPicPr preferRelativeResize="0"/>
          <p:nvPr/>
        </p:nvPicPr>
        <p:blipFill rotWithShape="1">
          <a:blip r:embed="rId2">
            <a:alphaModFix/>
          </a:blip>
          <a:srcRect/>
          <a:stretch/>
        </p:blipFill>
        <p:spPr>
          <a:xfrm>
            <a:off x="0" y="0"/>
            <a:ext cx="9144000" cy="685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5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5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8" name="Google Shape;18;p5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5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5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5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3" name="Google Shape;23;p5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4" name="Google Shape;24;p5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5" name="Google Shape;25;p5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48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6" name="Google Shape;26;p5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7" name="Google Shape;27;p5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8" name="Google Shape;28;p5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9" name="Google Shape;29;p5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0"/>
        <p:cNvGrpSpPr/>
        <p:nvPr/>
      </p:nvGrpSpPr>
      <p:grpSpPr>
        <a:xfrm>
          <a:off x="0" y="0"/>
          <a:ext cx="0" cy="0"/>
          <a:chOff x="0" y="0"/>
          <a:chExt cx="0" cy="0"/>
        </a:xfrm>
      </p:grpSpPr>
      <p:sp>
        <p:nvSpPr>
          <p:cNvPr id="31" name="Google Shape;31;p5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5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5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
        <p:nvSpPr>
          <p:cNvPr id="35" name="Google Shape;35;p5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5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
        <p:cNvGrpSpPr/>
        <p:nvPr/>
      </p:nvGrpSpPr>
      <p:grpSpPr>
        <a:xfrm>
          <a:off x="0" y="0"/>
          <a:ext cx="0" cy="0"/>
          <a:chOff x="0" y="0"/>
          <a:chExt cx="0" cy="0"/>
        </a:xfrm>
      </p:grpSpPr>
      <p:sp>
        <p:nvSpPr>
          <p:cNvPr id="39" name="Google Shape;39;p6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6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 name="Google Shape;41;p6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2" name="Google Shape;42;p6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5"/>
        <p:cNvGrpSpPr/>
        <p:nvPr/>
      </p:nvGrpSpPr>
      <p:grpSpPr>
        <a:xfrm>
          <a:off x="0" y="0"/>
          <a:ext cx="0" cy="0"/>
          <a:chOff x="0" y="0"/>
          <a:chExt cx="0" cy="0"/>
        </a:xfrm>
      </p:grpSpPr>
      <p:sp>
        <p:nvSpPr>
          <p:cNvPr id="46" name="Google Shape;46;p6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 name="Google Shape;47;p61"/>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 name="Google Shape;48;p6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 name="Google Shape;49;p6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6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6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2"/>
        <p:cNvGrpSpPr/>
        <p:nvPr/>
      </p:nvGrpSpPr>
      <p:grpSpPr>
        <a:xfrm>
          <a:off x="0" y="0"/>
          <a:ext cx="0" cy="0"/>
          <a:chOff x="0" y="0"/>
          <a:chExt cx="0" cy="0"/>
        </a:xfrm>
      </p:grpSpPr>
      <p:sp>
        <p:nvSpPr>
          <p:cNvPr id="53" name="Google Shape;53;p6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4" name="Google Shape;54;p62"/>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Google Shape;55;p6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6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6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8"/>
        <p:cNvGrpSpPr/>
        <p:nvPr/>
      </p:nvGrpSpPr>
      <p:grpSpPr>
        <a:xfrm>
          <a:off x="0" y="0"/>
          <a:ext cx="0" cy="0"/>
          <a:chOff x="0" y="0"/>
          <a:chExt cx="0" cy="0"/>
        </a:xfrm>
      </p:grpSpPr>
      <p:sp>
        <p:nvSpPr>
          <p:cNvPr id="59" name="Google Shape;59;p63"/>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63"/>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1" name="Google Shape;61;p6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2" name="Google Shape;62;p6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6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64"/>
        <p:cNvGrpSpPr/>
        <p:nvPr/>
      </p:nvGrpSpPr>
      <p:grpSpPr>
        <a:xfrm>
          <a:off x="0" y="0"/>
          <a:ext cx="0" cy="0"/>
          <a:chOff x="0" y="0"/>
          <a:chExt cx="0" cy="0"/>
        </a:xfrm>
      </p:grpSpPr>
      <p:sp>
        <p:nvSpPr>
          <p:cNvPr id="65" name="Google Shape;65;p64"/>
          <p:cNvSpPr/>
          <p:nvPr/>
        </p:nvSpPr>
        <p:spPr>
          <a:xfrm>
            <a:off x="-190500" y="0"/>
            <a:ext cx="9613900" cy="6959600"/>
          </a:xfrm>
          <a:prstGeom prst="rect">
            <a:avLst/>
          </a:prstGeom>
          <a:solidFill>
            <a:schemeClr val="dk1"/>
          </a:solidFill>
          <a:ln w="9525" cap="flat" cmpd="sng">
            <a:solidFill>
              <a:srgbClr val="4A7DBA"/>
            </a:solidFill>
            <a:prstDash val="solid"/>
            <a:round/>
            <a:headEnd type="none" w="sm" len="sm"/>
            <a:tailEnd type="none" w="sm" len="sm"/>
          </a:ln>
          <a:effectLst>
            <a:outerShdw blurRad="40000" dist="23000" dir="5400000" rotWithShape="0">
              <a:srgbClr val="000000">
                <a:alpha val="2784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mp; Bullets" type="tx">
  <p:cSld name="TITLE_AND_BODY">
    <p:spTree>
      <p:nvGrpSpPr>
        <p:cNvPr id="1" name="Shape 66"/>
        <p:cNvGrpSpPr/>
        <p:nvPr/>
      </p:nvGrpSpPr>
      <p:grpSpPr>
        <a:xfrm>
          <a:off x="0" y="0"/>
          <a:ext cx="0" cy="0"/>
          <a:chOff x="0" y="0"/>
          <a:chExt cx="0" cy="0"/>
        </a:xfrm>
      </p:grpSpPr>
      <p:sp>
        <p:nvSpPr>
          <p:cNvPr id="67" name="Google Shape;67;p6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68" name="Google Shape;68;p6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Google Shape;69;p65"/>
          <p:cNvSpPr txBox="1">
            <a:spLocks noGrp="1"/>
          </p:cNvSpPr>
          <p:nvPr>
            <p:ph type="sldNum" idx="12"/>
          </p:nvPr>
        </p:nvSpPr>
        <p:spPr>
          <a:xfrm>
            <a:off x="4437983" y="6500813"/>
            <a:ext cx="259105" cy="267891"/>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9" descr="PP-White-Cross.jpg"/>
          <p:cNvPicPr preferRelativeResize="0"/>
          <p:nvPr/>
        </p:nvPicPr>
        <p:blipFill rotWithShape="1">
          <a:blip r:embed="rId13">
            <a:alphaModFix/>
          </a:blip>
          <a:srcRect/>
          <a:stretch/>
        </p:blipFill>
        <p:spPr>
          <a:xfrm>
            <a:off x="0" y="0"/>
            <a:ext cx="9144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amazon.com/Gods-Wisdom-Navigating-Life-Devotions/dp/0735222096"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p:nvPr/>
        </p:nvSpPr>
        <p:spPr>
          <a:xfrm>
            <a:off x="426250" y="269875"/>
            <a:ext cx="8328600" cy="5685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US" sz="3000" b="1" dirty="0">
                <a:solidFill>
                  <a:srgbClr val="FDC300"/>
                </a:solidFill>
                <a:latin typeface="Karla"/>
                <a:ea typeface="Karla"/>
                <a:cs typeface="Karla"/>
                <a:sym typeface="Karla"/>
              </a:rPr>
              <a:t>Parenting </a:t>
            </a:r>
            <a:r>
              <a:rPr lang="en-US" sz="3000" b="1" i="0" u="none" strike="noStrike" cap="none" dirty="0">
                <a:solidFill>
                  <a:srgbClr val="FDC300"/>
                </a:solidFill>
                <a:latin typeface="Karla"/>
                <a:ea typeface="Karla"/>
                <a:cs typeface="Karla"/>
                <a:sym typeface="Karla"/>
              </a:rPr>
              <a:t>Seminar (part 1)</a:t>
            </a:r>
            <a:endParaRPr sz="3000" b="1" i="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chemeClr val="dk1"/>
              </a:buClr>
              <a:buSzPts val="1100"/>
              <a:buFont typeface="Arial"/>
              <a:buNone/>
            </a:pPr>
            <a:r>
              <a:rPr lang="en-US" sz="2000" b="0" u="none" strike="noStrike" cap="none" dirty="0">
                <a:solidFill>
                  <a:srgbClr val="FDC300"/>
                </a:solidFill>
                <a:latin typeface="Karla"/>
                <a:ea typeface="Karla"/>
                <a:cs typeface="Karla"/>
                <a:sym typeface="Karla"/>
              </a:rPr>
              <a:t>(Sunday 28</a:t>
            </a:r>
            <a:r>
              <a:rPr lang="en-US" sz="2000" b="0" u="none" strike="noStrike" cap="none" baseline="30000" dirty="0">
                <a:solidFill>
                  <a:srgbClr val="FDC300"/>
                </a:solidFill>
                <a:latin typeface="Karla"/>
                <a:ea typeface="Karla"/>
                <a:cs typeface="Karla"/>
                <a:sym typeface="Karla"/>
              </a:rPr>
              <a:t>th</a:t>
            </a:r>
            <a:r>
              <a:rPr lang="en-US" sz="2000" b="0" u="none" strike="noStrike" cap="none" dirty="0">
                <a:solidFill>
                  <a:srgbClr val="FDC300"/>
                </a:solidFill>
                <a:latin typeface="Karla"/>
                <a:ea typeface="Karla"/>
                <a:cs typeface="Karla"/>
                <a:sym typeface="Karla"/>
              </a:rPr>
              <a:t> May, </a:t>
            </a:r>
            <a:r>
              <a:rPr lang="en-US" sz="2000" dirty="0">
                <a:solidFill>
                  <a:srgbClr val="FDC300"/>
                </a:solidFill>
                <a:latin typeface="Karla"/>
                <a:ea typeface="Karla"/>
                <a:cs typeface="Karla"/>
                <a:sym typeface="Karla"/>
              </a:rPr>
              <a:t>7.30-9pm</a:t>
            </a:r>
            <a:r>
              <a:rPr lang="en-US" sz="2000" b="0" u="none" strike="noStrike" cap="none" dirty="0">
                <a:solidFill>
                  <a:srgbClr val="FDC300"/>
                </a:solidFill>
                <a:latin typeface="Karla"/>
                <a:ea typeface="Karla"/>
                <a:cs typeface="Karla"/>
                <a:sym typeface="Karla"/>
              </a:rPr>
              <a:t>)</a:t>
            </a:r>
            <a:endParaRPr sz="2000" b="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chemeClr val="dk1"/>
              </a:buClr>
              <a:buSzPts val="1100"/>
              <a:buFont typeface="Arial"/>
              <a:buNone/>
            </a:pPr>
            <a:endParaRPr sz="2500" b="1" i="0" u="none" strike="noStrike" cap="none" dirty="0">
              <a:solidFill>
                <a:srgbClr val="FDC300"/>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4800"/>
              <a:buFont typeface="Arial"/>
              <a:buNone/>
            </a:pPr>
            <a:r>
              <a:rPr lang="en-US" sz="3500" b="1" dirty="0">
                <a:solidFill>
                  <a:schemeClr val="lt1"/>
                </a:solidFill>
                <a:latin typeface="Karla"/>
                <a:ea typeface="Karla"/>
                <a:cs typeface="Karla"/>
                <a:sym typeface="Karla"/>
              </a:rPr>
              <a:t>Biblical Wisdom For Raising Children</a:t>
            </a:r>
            <a:endParaRPr lang="en-US" sz="3500" b="1" i="1" dirty="0">
              <a:solidFill>
                <a:schemeClr val="lt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4800"/>
              <a:buFont typeface="Arial"/>
              <a:buNone/>
            </a:pPr>
            <a:r>
              <a:rPr lang="en-US" sz="2500" i="1" dirty="0">
                <a:solidFill>
                  <a:srgbClr val="FFFFFF"/>
                </a:solidFill>
                <a:latin typeface="Karla"/>
                <a:ea typeface="Karla"/>
                <a:cs typeface="Karla"/>
                <a:sym typeface="Karla"/>
              </a:rPr>
              <a:t>Learning to discern your own heart and your children’s hearts</a:t>
            </a:r>
            <a:endParaRPr sz="2500" b="0" i="1" u="none" strike="noStrike" cap="none" dirty="0">
              <a:solidFill>
                <a:srgbClr val="FFFFFF"/>
              </a:solidFill>
              <a:latin typeface="Karla"/>
              <a:ea typeface="Karla"/>
              <a:cs typeface="Karla"/>
              <a:sym typeface="Karla"/>
            </a:endParaRPr>
          </a:p>
          <a:p>
            <a:pPr marL="0" marR="0" lvl="0" indent="0" algn="ctr" rtl="0">
              <a:lnSpc>
                <a:spcPct val="150000"/>
              </a:lnSpc>
              <a:spcBef>
                <a:spcPts val="0"/>
              </a:spcBef>
              <a:spcAft>
                <a:spcPts val="0"/>
              </a:spcAft>
              <a:buClr>
                <a:schemeClr val="dk1"/>
              </a:buClr>
              <a:buSzPts val="1100"/>
              <a:buFont typeface="Arial"/>
              <a:buNone/>
            </a:pPr>
            <a:endParaRPr lang="en-US" sz="2500" b="0" i="1" u="none" strike="noStrike" cap="none" dirty="0">
              <a:solidFill>
                <a:srgbClr val="FDC300"/>
              </a:solidFill>
              <a:latin typeface="Karla"/>
              <a:ea typeface="Karla"/>
              <a:cs typeface="Karla"/>
              <a:sym typeface="Karla"/>
            </a:endParaRPr>
          </a:p>
          <a:p>
            <a:pPr lvl="1">
              <a:lnSpc>
                <a:spcPct val="150000"/>
              </a:lnSpc>
              <a:buClr>
                <a:schemeClr val="bg1"/>
              </a:buClr>
              <a:buSzPct val="100000"/>
            </a:pPr>
            <a:r>
              <a:rPr lang="en-IE" sz="2500" b="1" dirty="0">
                <a:solidFill>
                  <a:schemeClr val="bg1"/>
                </a:solidFill>
                <a:latin typeface="Karla"/>
                <a:ea typeface="Karla"/>
                <a:cs typeface="Karla"/>
                <a:sym typeface="Karla"/>
              </a:rPr>
              <a:t>*In the chat pane please type in*</a:t>
            </a:r>
          </a:p>
          <a:p>
            <a:pPr marL="457200" lvl="2" indent="-457200">
              <a:lnSpc>
                <a:spcPct val="150000"/>
              </a:lnSpc>
              <a:buClr>
                <a:schemeClr val="bg1"/>
              </a:buClr>
              <a:buSzPct val="100000"/>
              <a:buFont typeface="+mj-lt"/>
              <a:buAutoNum type="arabicPeriod"/>
            </a:pPr>
            <a:r>
              <a:rPr lang="en-IE" sz="2500" b="0" u="none" strike="noStrike" cap="none" dirty="0">
                <a:solidFill>
                  <a:schemeClr val="bg1"/>
                </a:solidFill>
                <a:latin typeface="Karla"/>
                <a:ea typeface="Karla"/>
                <a:cs typeface="Karla"/>
                <a:sym typeface="Karla"/>
              </a:rPr>
              <a:t>Ages of your children</a:t>
            </a:r>
            <a:endParaRPr lang="en-IE" sz="2500" dirty="0">
              <a:solidFill>
                <a:schemeClr val="bg1"/>
              </a:solidFill>
              <a:latin typeface="Karla"/>
              <a:ea typeface="Karla"/>
              <a:cs typeface="Karla"/>
              <a:sym typeface="Karla"/>
            </a:endParaRPr>
          </a:p>
          <a:p>
            <a:pPr marL="457200" lvl="2" indent="-457200">
              <a:lnSpc>
                <a:spcPct val="150000"/>
              </a:lnSpc>
              <a:buClr>
                <a:schemeClr val="bg1"/>
              </a:buClr>
              <a:buSzPct val="100000"/>
              <a:buFont typeface="+mj-lt"/>
              <a:buAutoNum type="arabicPeriod"/>
            </a:pPr>
            <a:r>
              <a:rPr lang="en-IE" sz="2500" b="0" u="none" strike="noStrike" cap="none" dirty="0">
                <a:solidFill>
                  <a:schemeClr val="bg1"/>
                </a:solidFill>
                <a:latin typeface="Karla"/>
                <a:ea typeface="Karla"/>
                <a:cs typeface="Karla"/>
                <a:sym typeface="Karla"/>
              </a:rPr>
              <a:t>A joy of parenting</a:t>
            </a:r>
          </a:p>
          <a:p>
            <a:pPr marL="457200" lvl="2" indent="-457200">
              <a:lnSpc>
                <a:spcPct val="150000"/>
              </a:lnSpc>
              <a:buClr>
                <a:schemeClr val="bg1"/>
              </a:buClr>
              <a:buSzPct val="100000"/>
              <a:buFont typeface="+mj-lt"/>
              <a:buAutoNum type="arabicPeriod"/>
            </a:pPr>
            <a:r>
              <a:rPr lang="en-IE" sz="2500" dirty="0">
                <a:solidFill>
                  <a:schemeClr val="bg1"/>
                </a:solidFill>
                <a:latin typeface="Karla"/>
                <a:ea typeface="Karla"/>
                <a:cs typeface="Karla"/>
                <a:sym typeface="Karla"/>
              </a:rPr>
              <a:t>A challenge of parenting</a:t>
            </a:r>
          </a:p>
          <a:p>
            <a:pPr marL="457200" lvl="2" indent="-457200">
              <a:lnSpc>
                <a:spcPct val="150000"/>
              </a:lnSpc>
              <a:buClr>
                <a:schemeClr val="bg1"/>
              </a:buClr>
              <a:buSzPct val="100000"/>
              <a:buFont typeface="+mj-lt"/>
              <a:buAutoNum type="arabicPeriod"/>
            </a:pPr>
            <a:r>
              <a:rPr lang="en-IE" sz="2500" b="0" u="none" strike="noStrike" cap="none" dirty="0">
                <a:solidFill>
                  <a:schemeClr val="bg1"/>
                </a:solidFill>
                <a:latin typeface="Karla"/>
                <a:ea typeface="Karla"/>
                <a:cs typeface="Karla"/>
                <a:sym typeface="Karla"/>
              </a:rPr>
              <a:t>A question about parenting</a:t>
            </a:r>
            <a:endParaRPr sz="2500" b="0" u="none" strike="noStrike" cap="none" dirty="0">
              <a:solidFill>
                <a:schemeClr val="bg1"/>
              </a:solidFill>
              <a:latin typeface="Karla"/>
              <a:ea typeface="Karla"/>
              <a:cs typeface="Karla"/>
              <a:sym typeface="Karla"/>
            </a:endParaRPr>
          </a:p>
          <a:p>
            <a:pPr marL="0" marR="0" lvl="0" indent="0" algn="ctr" rtl="0">
              <a:lnSpc>
                <a:spcPct val="100000"/>
              </a:lnSpc>
              <a:spcBef>
                <a:spcPts val="0"/>
              </a:spcBef>
              <a:spcAft>
                <a:spcPts val="0"/>
              </a:spcAft>
              <a:buClr>
                <a:srgbClr val="000000"/>
              </a:buClr>
              <a:buSzPts val="4000"/>
              <a:buFont typeface="Arial"/>
              <a:buNone/>
            </a:pPr>
            <a:endParaRPr sz="2500" b="1" i="0" u="none" strike="noStrike" cap="none" dirty="0">
              <a:solidFill>
                <a:srgbClr val="FDC300"/>
              </a:solidFill>
              <a:latin typeface="Karla"/>
              <a:ea typeface="Karla"/>
              <a:cs typeface="Karla"/>
              <a:sym typeface="Karl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g76d8668b14_0_9"/>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i="0" u="none" strike="noStrike" cap="none" dirty="0">
                <a:solidFill>
                  <a:srgbClr val="FDC300"/>
                </a:solidFill>
                <a:latin typeface="Karla"/>
                <a:ea typeface="Karla"/>
                <a:cs typeface="Karla"/>
                <a:sym typeface="Karla"/>
              </a:rPr>
              <a:t>Some opening thoughts</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25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r>
              <a:rPr lang="en-IE" sz="2500" b="1" dirty="0">
                <a:solidFill>
                  <a:schemeClr val="lt1"/>
                </a:solidFill>
                <a:latin typeface="Karla"/>
                <a:ea typeface="Karla"/>
                <a:cs typeface="Karla"/>
                <a:sym typeface="Karla"/>
              </a:rPr>
              <a:t>3 Pastoral Comments</a:t>
            </a:r>
          </a:p>
          <a:p>
            <a:pPr marL="457200" marR="0" lvl="0" indent="-457200" algn="l" rtl="0">
              <a:lnSpc>
                <a:spcPct val="150000"/>
              </a:lnSpc>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Parenting is hard and we often feel inad</a:t>
            </a:r>
            <a:r>
              <a:rPr lang="en-IE" sz="2500" dirty="0">
                <a:solidFill>
                  <a:schemeClr val="lt1"/>
                </a:solidFill>
                <a:latin typeface="Karla"/>
                <a:ea typeface="Karla"/>
                <a:cs typeface="Karla"/>
                <a:sym typeface="Karla"/>
              </a:rPr>
              <a:t>equate</a:t>
            </a:r>
          </a:p>
          <a:p>
            <a:pPr marL="457200" marR="0" lvl="0" indent="-457200" algn="l" rtl="0">
              <a:lnSpc>
                <a:spcPct val="150000"/>
              </a:lnSpc>
              <a:spcBef>
                <a:spcPts val="0"/>
              </a:spcBef>
              <a:spcAft>
                <a:spcPts val="0"/>
              </a:spcAft>
              <a:buClr>
                <a:schemeClr val="bg1"/>
              </a:buClr>
              <a:buSzPts val="2500"/>
              <a:buFont typeface="+mj-lt"/>
              <a:buAutoNum type="arabicPeriod"/>
            </a:pPr>
            <a:r>
              <a:rPr lang="en-IE" sz="2500" dirty="0">
                <a:solidFill>
                  <a:schemeClr val="lt1"/>
                </a:solidFill>
                <a:latin typeface="Karla"/>
                <a:ea typeface="Karla"/>
                <a:cs typeface="Karla"/>
                <a:sym typeface="Karla"/>
              </a:rPr>
              <a:t>Survival is success</a:t>
            </a:r>
          </a:p>
          <a:p>
            <a:pPr marL="457200" marR="0" lvl="0" indent="-457200" algn="l" rtl="0">
              <a:lnSpc>
                <a:spcPct val="150000"/>
              </a:lnSpc>
              <a:spcBef>
                <a:spcPts val="0"/>
              </a:spcBef>
              <a:spcAft>
                <a:spcPts val="0"/>
              </a:spcAft>
              <a:buClr>
                <a:schemeClr val="bg1"/>
              </a:buClr>
              <a:buSzPts val="2500"/>
              <a:buFont typeface="+mj-lt"/>
              <a:buAutoNum type="arabicPeriod"/>
            </a:pPr>
            <a:r>
              <a:rPr lang="en-IE" sz="2500" b="0" i="0" u="none" strike="noStrike" cap="none" dirty="0">
                <a:solidFill>
                  <a:schemeClr val="lt1"/>
                </a:solidFill>
                <a:latin typeface="Karla"/>
                <a:ea typeface="Karla"/>
                <a:cs typeface="Karla"/>
                <a:sym typeface="Karla"/>
              </a:rPr>
              <a:t>CCC – creating a supportive community</a:t>
            </a:r>
            <a:endParaRPr sz="2500" b="0" i="0" u="none" strike="noStrike" cap="none" dirty="0">
              <a:solidFill>
                <a:schemeClr val="lt1"/>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Principal 1 – aim for your child’s heart</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rtl="0">
              <a:spcBef>
                <a:spcPts val="0"/>
              </a:spcBef>
              <a:spcAft>
                <a:spcPts val="0"/>
              </a:spcAft>
            </a:pPr>
            <a:r>
              <a:rPr lang="en-IE" sz="2500" b="1" i="0" u="sng" dirty="0">
                <a:solidFill>
                  <a:schemeClr val="bg1"/>
                </a:solidFill>
                <a:effectLst/>
                <a:latin typeface="Karla" pitchFamily="2" charset="0"/>
                <a:ea typeface="Karla" pitchFamily="2" charset="0"/>
              </a:rPr>
              <a:t>Proverbs 4:23</a:t>
            </a:r>
            <a:endParaRPr lang="en-IE" sz="2500" b="0" dirty="0">
              <a:solidFill>
                <a:schemeClr val="bg1"/>
              </a:solidFill>
              <a:effectLst/>
              <a:latin typeface="Karla" pitchFamily="2" charset="0"/>
              <a:ea typeface="Karla" pitchFamily="2" charset="0"/>
            </a:endParaRPr>
          </a:p>
          <a:p>
            <a:pPr rtl="0">
              <a:spcBef>
                <a:spcPts val="0"/>
              </a:spcBef>
              <a:spcAft>
                <a:spcPts val="0"/>
              </a:spcAft>
            </a:pPr>
            <a:r>
              <a:rPr lang="en-IE" sz="2500" b="0" i="0" u="none" strike="noStrike" dirty="0">
                <a:solidFill>
                  <a:schemeClr val="bg1"/>
                </a:solidFill>
                <a:effectLst/>
                <a:latin typeface="Karla" pitchFamily="2" charset="0"/>
                <a:ea typeface="Karla" pitchFamily="2" charset="0"/>
              </a:rPr>
              <a:t>Above all else, guard your heart for everything you do flows from it.</a:t>
            </a:r>
            <a:endParaRPr lang="en-IE" sz="2500" b="0" dirty="0">
              <a:solidFill>
                <a:schemeClr val="bg1"/>
              </a:solidFill>
              <a:effectLst/>
              <a:latin typeface="Karla" pitchFamily="2" charset="0"/>
              <a:ea typeface="Karla" pitchFamily="2" charset="0"/>
            </a:endParaRPr>
          </a:p>
          <a:p>
            <a:pPr rtl="0">
              <a:spcBef>
                <a:spcPts val="0"/>
              </a:spcBef>
              <a:spcAft>
                <a:spcPts val="0"/>
              </a:spcAft>
            </a:pPr>
            <a:r>
              <a:rPr lang="en-IE" sz="2500" b="0" i="0" u="none" strike="noStrike" dirty="0">
                <a:solidFill>
                  <a:schemeClr val="bg1"/>
                </a:solidFill>
                <a:effectLst/>
                <a:latin typeface="Karla" pitchFamily="2" charset="0"/>
                <a:ea typeface="Karla" pitchFamily="2" charset="0"/>
              </a:rPr>
              <a:t> </a:t>
            </a:r>
            <a:endParaRPr lang="en-IE" sz="2500" b="0" dirty="0">
              <a:solidFill>
                <a:schemeClr val="bg1"/>
              </a:solidFill>
              <a:effectLst/>
              <a:latin typeface="Karla" pitchFamily="2" charset="0"/>
              <a:ea typeface="Karla" pitchFamily="2" charset="0"/>
            </a:endParaRPr>
          </a:p>
          <a:p>
            <a:pPr rtl="0">
              <a:spcBef>
                <a:spcPts val="0"/>
              </a:spcBef>
              <a:spcAft>
                <a:spcPts val="0"/>
              </a:spcAft>
            </a:pPr>
            <a:r>
              <a:rPr lang="en-IE" sz="2500" b="1" i="0" u="sng" dirty="0">
                <a:solidFill>
                  <a:schemeClr val="bg1"/>
                </a:solidFill>
                <a:effectLst/>
                <a:latin typeface="Karla" pitchFamily="2" charset="0"/>
                <a:ea typeface="Karla" pitchFamily="2" charset="0"/>
              </a:rPr>
              <a:t>Luke 6:45</a:t>
            </a:r>
            <a:endParaRPr lang="en-IE" sz="2500" b="0" dirty="0">
              <a:solidFill>
                <a:schemeClr val="bg1"/>
              </a:solidFill>
              <a:effectLst/>
              <a:latin typeface="Karla" pitchFamily="2" charset="0"/>
              <a:ea typeface="Karla" pitchFamily="2" charset="0"/>
            </a:endParaRPr>
          </a:p>
          <a:p>
            <a:pPr rtl="0">
              <a:spcBef>
                <a:spcPts val="0"/>
              </a:spcBef>
              <a:spcAft>
                <a:spcPts val="0"/>
              </a:spcAft>
            </a:pPr>
            <a:r>
              <a:rPr lang="en-IE" sz="2500" b="0" i="0" u="none" strike="noStrike" dirty="0">
                <a:solidFill>
                  <a:schemeClr val="bg1"/>
                </a:solidFill>
                <a:effectLst/>
                <a:latin typeface="Karla" pitchFamily="2" charset="0"/>
                <a:ea typeface="Karla" pitchFamily="2" charset="0"/>
              </a:rPr>
              <a:t>A good man brings good things out of the good stored up in his heart, and an evil man brings evil things out of the evil stored up in his heart. For the mouth speaks what the heart is full of.</a:t>
            </a:r>
            <a:endParaRPr lang="en-IE" sz="2500" b="0" dirty="0">
              <a:solidFill>
                <a:schemeClr val="bg1"/>
              </a:solidFill>
              <a:effectLst/>
              <a:latin typeface="Karla" pitchFamily="2" charset="0"/>
              <a:ea typeface="Karla" pitchFamily="2" charset="0"/>
            </a:endParaRPr>
          </a:p>
          <a:p>
            <a:br>
              <a:rPr lang="en-IE" sz="2800" dirty="0"/>
            </a:br>
            <a:endParaRPr sz="2000" dirty="0">
              <a:solidFill>
                <a:schemeClr val="lt1"/>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a:solidFill>
                  <a:srgbClr val="FDC300"/>
                </a:solidFill>
                <a:latin typeface="Karla"/>
                <a:ea typeface="Karla"/>
                <a:cs typeface="Karla"/>
                <a:sym typeface="Karla"/>
              </a:rPr>
              <a:t>What is the heart in scripture?</a:t>
            </a:r>
            <a:endParaRPr sz="2700" b="1" i="0" u="none" strike="noStrike" cap="none">
              <a:solidFill>
                <a:srgbClr val="FDC300"/>
              </a:solidFill>
              <a:latin typeface="Karla"/>
              <a:ea typeface="Karla"/>
              <a:cs typeface="Karla"/>
              <a:sym typeface="Karla"/>
            </a:endParaRPr>
          </a:p>
          <a:p>
            <a:pPr marL="0" marR="0" lvl="0" indent="0" algn="l" rtl="0">
              <a:lnSpc>
                <a:spcPct val="100000"/>
              </a:lnSpc>
              <a:spcBef>
                <a:spcPts val="0"/>
              </a:spcBef>
              <a:spcAft>
                <a:spcPts val="0"/>
              </a:spcAft>
              <a:buClr>
                <a:schemeClr val="dk1"/>
              </a:buClr>
              <a:buSzPts val="1100"/>
              <a:buFont typeface="Arial"/>
              <a:buNone/>
            </a:pPr>
            <a:endParaRPr sz="2500" b="0" i="0" u="none" strike="noStrike" cap="none">
              <a:solidFill>
                <a:srgbClr val="FFFFFF"/>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b="0" i="1" u="none" strike="noStrike" cap="none">
                <a:solidFill>
                  <a:srgbClr val="FFFFFF"/>
                </a:solidFill>
                <a:latin typeface="Karla"/>
                <a:ea typeface="Karla"/>
                <a:cs typeface="Karla"/>
                <a:sym typeface="Karla"/>
              </a:rPr>
              <a:t>T</a:t>
            </a:r>
            <a:r>
              <a:rPr lang="en-US" sz="2500" b="0" i="0" u="none" strike="noStrike" cap="none">
                <a:solidFill>
                  <a:srgbClr val="FFFFFF"/>
                </a:solidFill>
                <a:latin typeface="Karla"/>
                <a:ea typeface="Karla"/>
                <a:cs typeface="Karla"/>
                <a:sym typeface="Karla"/>
              </a:rPr>
              <a:t>he heart in the scriptures is not the seat of the emotions in contrast to the mind which is the seat of reason. Rather, the heart is the seat of your deepest trusts, commitments and love, from which everything flows.</a:t>
            </a:r>
            <a:endParaRPr sz="2500" b="0" i="0" u="none" strike="noStrike" cap="none">
              <a:solidFill>
                <a:srgbClr val="FFFFFF"/>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sz="2500" b="0" i="0" u="none" strike="noStrike" cap="none">
              <a:solidFill>
                <a:srgbClr val="FFFFFF"/>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b="0" i="0" u="none" strike="noStrike" cap="none">
                <a:solidFill>
                  <a:srgbClr val="FFFFFF"/>
                </a:solidFill>
                <a:latin typeface="Karla"/>
                <a:ea typeface="Karla"/>
                <a:cs typeface="Karla"/>
                <a:sym typeface="Karla"/>
              </a:rPr>
              <a:t>What the heart most loves and trusts the mind finds reasonable, the emotions find desirable and the will finds doable.</a:t>
            </a:r>
            <a:endParaRPr sz="2500" b="0" i="0" u="none" strike="noStrike" cap="none">
              <a:solidFill>
                <a:srgbClr val="FFFFFF"/>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sz="2500" b="0" i="1" u="none" strike="noStrike" cap="none">
              <a:solidFill>
                <a:srgbClr val="FFFFFF"/>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000" b="0" i="1" u="none" strike="noStrike" cap="none">
                <a:solidFill>
                  <a:schemeClr val="lt1"/>
                </a:solidFill>
                <a:latin typeface="Karla"/>
                <a:ea typeface="Karla"/>
                <a:cs typeface="Karla"/>
                <a:sym typeface="Karla"/>
              </a:rPr>
              <a:t>Tim Keller devotional on Proverbs 4:23 (March 26th from</a:t>
            </a:r>
            <a:r>
              <a:rPr lang="en-US" sz="2000" b="0" i="1" u="none" strike="noStrike" cap="none">
                <a:solidFill>
                  <a:schemeClr val="lt1"/>
                </a:solidFill>
                <a:uFill>
                  <a:noFill/>
                </a:uFill>
                <a:latin typeface="Karla"/>
                <a:ea typeface="Karla"/>
                <a:cs typeface="Karla"/>
                <a:sym typeface="Karla"/>
                <a:hlinkClick r:id="rId3"/>
              </a:rPr>
              <a:t> </a:t>
            </a:r>
            <a:r>
              <a:rPr lang="en-US" sz="2000" b="0" i="1" u="sng" strike="noStrike" cap="none">
                <a:solidFill>
                  <a:schemeClr val="lt1"/>
                </a:solidFill>
                <a:latin typeface="Karla"/>
                <a:ea typeface="Karla"/>
                <a:cs typeface="Karla"/>
                <a:sym typeface="Karla"/>
                <a:hlinkClick r:id="rId3"/>
              </a:rPr>
              <a:t>God’s wisdom for navigating life</a:t>
            </a:r>
            <a:r>
              <a:rPr lang="en-US" sz="2000" b="0" i="1" u="none" strike="noStrike" cap="none">
                <a:solidFill>
                  <a:schemeClr val="lt1"/>
                </a:solidFill>
                <a:latin typeface="Karla"/>
                <a:ea typeface="Karla"/>
                <a:cs typeface="Karla"/>
                <a:sym typeface="Karla"/>
              </a:rPr>
              <a:t>)</a:t>
            </a:r>
            <a:endParaRPr sz="2000" b="0" i="1" u="none" strike="noStrike" cap="none">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sz="2500" b="0" i="1" u="none" strike="noStrike" cap="none">
              <a:solidFill>
                <a:srgbClr val="FFFFFF"/>
              </a:solidFill>
              <a:latin typeface="Karla"/>
              <a:ea typeface="Karla"/>
              <a:cs typeface="Karla"/>
              <a:sym typeface="Kar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779ac9ca9c_0_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3000" b="1" i="0" u="none" strike="noStrike" cap="none" dirty="0">
                <a:solidFill>
                  <a:srgbClr val="FDC300"/>
                </a:solidFill>
                <a:latin typeface="Karla"/>
                <a:ea typeface="Karla"/>
                <a:cs typeface="Karla"/>
                <a:sym typeface="Karla"/>
              </a:rPr>
              <a:t>In the bible the heart can…</a:t>
            </a:r>
            <a:endParaRPr lang="en-US" sz="2700" b="1"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lang="en-US" sz="2700" b="1" i="0" u="none" strike="noStrike" dirty="0">
              <a:solidFill>
                <a:srgbClr val="FDC300"/>
              </a:solidFill>
              <a:effectLst/>
              <a:latin typeface="Karla"/>
              <a:ea typeface="Karla"/>
              <a:sym typeface="Karla"/>
            </a:endParaRPr>
          </a:p>
          <a:p>
            <a:pPr marL="457200" marR="0" lvl="0" indent="-457200" algn="l" rtl="0">
              <a:lnSpc>
                <a:spcPct val="100000"/>
              </a:lnSpc>
              <a:spcBef>
                <a:spcPts val="0"/>
              </a:spcBef>
              <a:spcAft>
                <a:spcPts val="0"/>
              </a:spcAft>
              <a:buClr>
                <a:schemeClr val="bg1"/>
              </a:buClr>
              <a:buSzPct val="100000"/>
              <a:buFont typeface="+mj-lt"/>
              <a:buAutoNum type="arabicPeriod"/>
            </a:pPr>
            <a:r>
              <a:rPr lang="en-IE" sz="2500" b="1" i="0" u="none" strike="noStrike" dirty="0">
                <a:solidFill>
                  <a:schemeClr val="bg1"/>
                </a:solidFill>
                <a:effectLst/>
                <a:latin typeface="Karla" pitchFamily="2" charset="0"/>
                <a:ea typeface="Karla" pitchFamily="2" charset="0"/>
              </a:rPr>
              <a:t>Think</a:t>
            </a:r>
            <a:r>
              <a:rPr lang="en-IE" sz="2500" b="0" i="0" u="none" strike="noStrike" dirty="0">
                <a:solidFill>
                  <a:schemeClr val="bg1"/>
                </a:solidFill>
                <a:effectLst/>
                <a:latin typeface="Karla" pitchFamily="2" charset="0"/>
                <a:ea typeface="Karla" pitchFamily="2" charset="0"/>
              </a:rPr>
              <a:t> </a:t>
            </a:r>
            <a:r>
              <a:rPr lang="en-IE" sz="2000" b="0" i="0" u="none" strike="noStrike" dirty="0">
                <a:solidFill>
                  <a:schemeClr val="bg1"/>
                </a:solidFill>
                <a:effectLst/>
                <a:latin typeface="Karla" pitchFamily="2" charset="0"/>
                <a:ea typeface="Karla" pitchFamily="2" charset="0"/>
              </a:rPr>
              <a:t>(Hebrews 4:12 – thoughts and intentions of the heart)</a:t>
            </a:r>
          </a:p>
          <a:p>
            <a:pPr marL="457200" marR="0" lvl="0" indent="-457200" algn="l" rtl="0">
              <a:lnSpc>
                <a:spcPct val="100000"/>
              </a:lnSpc>
              <a:spcBef>
                <a:spcPts val="0"/>
              </a:spcBef>
              <a:spcAft>
                <a:spcPts val="0"/>
              </a:spcAft>
              <a:buClr>
                <a:schemeClr val="bg1"/>
              </a:buClr>
              <a:buSzPct val="100000"/>
              <a:buFont typeface="+mj-lt"/>
              <a:buAutoNum type="arabicPeriod"/>
            </a:pPr>
            <a:endParaRPr lang="en-IE" sz="2500" dirty="0">
              <a:solidFill>
                <a:schemeClr val="bg1"/>
              </a:solidFill>
              <a:latin typeface="Karla" pitchFamily="2" charset="0"/>
              <a:ea typeface="Karla" pitchFamily="2" charset="0"/>
            </a:endParaRPr>
          </a:p>
          <a:p>
            <a:pPr marL="457200" marR="0" lvl="0" indent="-457200" algn="l" rtl="0">
              <a:lnSpc>
                <a:spcPct val="100000"/>
              </a:lnSpc>
              <a:spcBef>
                <a:spcPts val="0"/>
              </a:spcBef>
              <a:spcAft>
                <a:spcPts val="0"/>
              </a:spcAft>
              <a:buClr>
                <a:schemeClr val="bg1"/>
              </a:buClr>
              <a:buSzPct val="100000"/>
              <a:buFont typeface="+mj-lt"/>
              <a:buAutoNum type="arabicPeriod"/>
            </a:pPr>
            <a:r>
              <a:rPr lang="en-IE" sz="2500" b="1" i="0" u="none" strike="noStrike" dirty="0">
                <a:solidFill>
                  <a:schemeClr val="bg1"/>
                </a:solidFill>
                <a:effectLst/>
                <a:latin typeface="Karla" pitchFamily="2" charset="0"/>
                <a:ea typeface="Karla" pitchFamily="2" charset="0"/>
              </a:rPr>
              <a:t>Feel</a:t>
            </a:r>
            <a:r>
              <a:rPr lang="en-IE" sz="2500" b="0" i="0" u="none" strike="noStrike" dirty="0">
                <a:solidFill>
                  <a:schemeClr val="bg1"/>
                </a:solidFill>
                <a:effectLst/>
                <a:latin typeface="Karla" pitchFamily="2" charset="0"/>
                <a:ea typeface="Karla" pitchFamily="2" charset="0"/>
              </a:rPr>
              <a:t> </a:t>
            </a:r>
            <a:r>
              <a:rPr lang="en-IE" sz="2000" b="0" i="0" u="none" strike="noStrike" dirty="0">
                <a:solidFill>
                  <a:schemeClr val="bg1"/>
                </a:solidFill>
                <a:effectLst/>
                <a:latin typeface="Karla" pitchFamily="2" charset="0"/>
                <a:ea typeface="Karla" pitchFamily="2" charset="0"/>
              </a:rPr>
              <a:t>(1 Samuel 2:1 – my heart rejoices)</a:t>
            </a:r>
          </a:p>
          <a:p>
            <a:pPr marL="457200" marR="0" lvl="0" indent="-457200" algn="l" rtl="0">
              <a:lnSpc>
                <a:spcPct val="100000"/>
              </a:lnSpc>
              <a:spcBef>
                <a:spcPts val="0"/>
              </a:spcBef>
              <a:spcAft>
                <a:spcPts val="0"/>
              </a:spcAft>
              <a:buClr>
                <a:schemeClr val="bg1"/>
              </a:buClr>
              <a:buSzPct val="100000"/>
              <a:buFont typeface="+mj-lt"/>
              <a:buAutoNum type="arabicPeriod"/>
            </a:pPr>
            <a:endParaRPr lang="en-IE" sz="2500" dirty="0">
              <a:solidFill>
                <a:schemeClr val="bg1"/>
              </a:solidFill>
              <a:latin typeface="Karla" pitchFamily="2" charset="0"/>
              <a:ea typeface="Karla" pitchFamily="2" charset="0"/>
            </a:endParaRPr>
          </a:p>
          <a:p>
            <a:pPr marL="457200" marR="0" lvl="0" indent="-457200" algn="l" rtl="0">
              <a:lnSpc>
                <a:spcPct val="100000"/>
              </a:lnSpc>
              <a:spcBef>
                <a:spcPts val="0"/>
              </a:spcBef>
              <a:spcAft>
                <a:spcPts val="0"/>
              </a:spcAft>
              <a:buClr>
                <a:schemeClr val="bg1"/>
              </a:buClr>
              <a:buSzPct val="100000"/>
              <a:buFont typeface="+mj-lt"/>
              <a:buAutoNum type="arabicPeriod"/>
            </a:pPr>
            <a:r>
              <a:rPr lang="en-IE" sz="2500" b="1" i="0" u="none" strike="noStrike" dirty="0">
                <a:solidFill>
                  <a:schemeClr val="bg1"/>
                </a:solidFill>
                <a:effectLst/>
                <a:latin typeface="Karla" pitchFamily="2" charset="0"/>
                <a:ea typeface="Karla" pitchFamily="2" charset="0"/>
              </a:rPr>
              <a:t>Desire</a:t>
            </a:r>
            <a:r>
              <a:rPr lang="en-IE" sz="2500" b="0" i="0" u="none" strike="noStrike" dirty="0">
                <a:solidFill>
                  <a:schemeClr val="bg1"/>
                </a:solidFill>
                <a:effectLst/>
                <a:latin typeface="Karla" pitchFamily="2" charset="0"/>
                <a:ea typeface="Karla" pitchFamily="2" charset="0"/>
              </a:rPr>
              <a:t> </a:t>
            </a:r>
            <a:r>
              <a:rPr lang="en-IE" sz="2000" b="0" i="0" u="none" strike="noStrike" dirty="0">
                <a:solidFill>
                  <a:schemeClr val="bg1"/>
                </a:solidFill>
                <a:effectLst/>
                <a:latin typeface="Karla" pitchFamily="2" charset="0"/>
                <a:ea typeface="Karla" pitchFamily="2" charset="0"/>
              </a:rPr>
              <a:t>(Psalm 37:4 – the desires of your heart)</a:t>
            </a:r>
          </a:p>
          <a:p>
            <a:pPr marL="457200" marR="0" lvl="0" indent="-457200" algn="l" rtl="0">
              <a:lnSpc>
                <a:spcPct val="100000"/>
              </a:lnSpc>
              <a:spcBef>
                <a:spcPts val="0"/>
              </a:spcBef>
              <a:spcAft>
                <a:spcPts val="0"/>
              </a:spcAft>
              <a:buClr>
                <a:schemeClr val="bg1"/>
              </a:buClr>
              <a:buSzPct val="100000"/>
              <a:buFont typeface="+mj-lt"/>
              <a:buAutoNum type="arabicPeriod"/>
            </a:pPr>
            <a:endParaRPr lang="en-IE" sz="2500" b="0" dirty="0">
              <a:solidFill>
                <a:schemeClr val="bg1"/>
              </a:solidFill>
              <a:effectLst/>
              <a:latin typeface="Karla" pitchFamily="2" charset="0"/>
              <a:ea typeface="Karla" pitchFamily="2" charset="0"/>
            </a:endParaRPr>
          </a:p>
          <a:p>
            <a:pPr marL="457200" indent="-457200">
              <a:buClr>
                <a:schemeClr val="bg1"/>
              </a:buClr>
              <a:buFont typeface="+mj-lt"/>
              <a:buAutoNum type="arabicPeriod"/>
            </a:pPr>
            <a:r>
              <a:rPr lang="en-IE" sz="2500" b="1" i="0" u="none" strike="noStrike" dirty="0">
                <a:solidFill>
                  <a:schemeClr val="bg1"/>
                </a:solidFill>
                <a:effectLst/>
                <a:latin typeface="Karla" pitchFamily="2" charset="0"/>
                <a:ea typeface="Karla" pitchFamily="2" charset="0"/>
              </a:rPr>
              <a:t>Choose</a:t>
            </a:r>
            <a:r>
              <a:rPr lang="en-IE" sz="2500" b="0" i="0" u="none" strike="noStrike" dirty="0">
                <a:solidFill>
                  <a:schemeClr val="bg1"/>
                </a:solidFill>
                <a:effectLst/>
                <a:latin typeface="Karla" pitchFamily="2" charset="0"/>
                <a:ea typeface="Karla" pitchFamily="2" charset="0"/>
              </a:rPr>
              <a:t> </a:t>
            </a:r>
            <a:r>
              <a:rPr lang="en-IE" sz="2000" b="0" i="0" u="none" strike="noStrike" dirty="0">
                <a:solidFill>
                  <a:schemeClr val="bg1"/>
                </a:solidFill>
                <a:effectLst/>
                <a:latin typeface="Karla" pitchFamily="2" charset="0"/>
                <a:ea typeface="Karla" pitchFamily="2" charset="0"/>
              </a:rPr>
              <a:t>(</a:t>
            </a:r>
            <a:r>
              <a:rPr lang="en-IE" sz="2000" b="0" i="0" u="none" strike="noStrike" dirty="0" err="1">
                <a:solidFill>
                  <a:schemeClr val="bg1"/>
                </a:solidFill>
                <a:effectLst/>
                <a:latin typeface="Karla" pitchFamily="2" charset="0"/>
                <a:ea typeface="Karla" pitchFamily="2" charset="0"/>
              </a:rPr>
              <a:t>Deut</a:t>
            </a:r>
            <a:r>
              <a:rPr lang="en-IE" sz="2000" b="0" i="0" u="none" strike="noStrike" dirty="0">
                <a:solidFill>
                  <a:schemeClr val="bg1"/>
                </a:solidFill>
                <a:effectLst/>
                <a:latin typeface="Karla" pitchFamily="2" charset="0"/>
                <a:ea typeface="Karla" pitchFamily="2" charset="0"/>
              </a:rPr>
              <a:t> 4:29  - seeking the Lord with our hearts)</a:t>
            </a:r>
            <a:endParaRPr sz="2000" b="0" i="1" u="none" strike="noStrike" cap="none" dirty="0">
              <a:solidFill>
                <a:schemeClr val="bg1"/>
              </a:solidFill>
              <a:latin typeface="Karla" pitchFamily="2" charset="0"/>
              <a:ea typeface="Karla" pitchFamily="2" charset="0"/>
              <a:cs typeface="Karla"/>
              <a:sym typeface="Karla"/>
            </a:endParaRPr>
          </a:p>
        </p:txBody>
      </p:sp>
    </p:spTree>
    <p:extLst>
      <p:ext uri="{BB962C8B-B14F-4D97-AF65-F5344CB8AC3E}">
        <p14:creationId xmlns:p14="http://schemas.microsoft.com/office/powerpoint/2010/main" val="3710485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779ac9ca9c_0_130"/>
          <p:cNvSpPr txBox="1"/>
          <p:nvPr/>
        </p:nvSpPr>
        <p:spPr>
          <a:xfrm>
            <a:off x="426875" y="269875"/>
            <a:ext cx="8251800" cy="627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ECE43"/>
              </a:buClr>
              <a:buSzPts val="3997"/>
              <a:buFont typeface="Karla"/>
              <a:buNone/>
            </a:pPr>
            <a:r>
              <a:rPr lang="en-US" sz="2700" b="1" i="0" u="none" strike="noStrike" cap="none">
                <a:solidFill>
                  <a:srgbClr val="FDC300"/>
                </a:solidFill>
                <a:latin typeface="Karla"/>
                <a:ea typeface="Karla"/>
                <a:cs typeface="Karla"/>
                <a:sym typeface="Karla"/>
              </a:rPr>
              <a:t>Lasting transformation comes through the heart</a:t>
            </a:r>
            <a:endParaRPr sz="2700" b="1" i="0" u="none" strike="noStrike" cap="none">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sz="2500" b="1" i="0" u="none" strike="noStrike" cap="none">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b="1" i="0" u="sng" strike="noStrike" cap="none">
                <a:solidFill>
                  <a:srgbClr val="FFFFFF"/>
                </a:solidFill>
                <a:latin typeface="Karla"/>
                <a:ea typeface="Karla"/>
                <a:cs typeface="Karla"/>
                <a:sym typeface="Karla"/>
              </a:rPr>
              <a:t>Paul Tripp</a:t>
            </a:r>
            <a:endParaRPr sz="2500" b="1" i="0" u="sng" strike="noStrike" cap="none">
              <a:solidFill>
                <a:srgbClr val="FFFFFF"/>
              </a:solidFill>
              <a:latin typeface="Karla"/>
              <a:ea typeface="Karla"/>
              <a:cs typeface="Karla"/>
              <a:sym typeface="Karla"/>
            </a:endParaRPr>
          </a:p>
          <a:p>
            <a:pPr marL="0" marR="381000" lvl="0" indent="0" algn="l" rtl="0">
              <a:lnSpc>
                <a:spcPct val="100000"/>
              </a:lnSpc>
              <a:spcBef>
                <a:spcPts val="1200"/>
              </a:spcBef>
              <a:spcAft>
                <a:spcPts val="0"/>
              </a:spcAft>
              <a:buClr>
                <a:schemeClr val="dk1"/>
              </a:buClr>
              <a:buSzPts val="1100"/>
              <a:buFont typeface="Arial"/>
              <a:buNone/>
            </a:pPr>
            <a:r>
              <a:rPr lang="en-US" sz="2400" b="0" i="0" u="none" strike="noStrike" cap="none">
                <a:solidFill>
                  <a:schemeClr val="lt1"/>
                </a:solidFill>
                <a:latin typeface="Karla"/>
                <a:ea typeface="Karla"/>
                <a:cs typeface="Karla"/>
                <a:sym typeface="Karla"/>
              </a:rPr>
              <a:t>“If my heart is the source of my sin problem, then lasting change must always travel through the pathway of my heart. It is not enough to alter my behaviour or to change my circumstances. Christ transforms people by radically changing their hearts. If the heart doesn’t change, the person’s words and behavior may change temporarily because of an external pressure or incentive. But when the pressure or incentive is removed, the changes will disappear.” </a:t>
            </a:r>
            <a:endParaRPr sz="2400" b="0" i="0" u="none" strike="noStrike" cap="none">
              <a:solidFill>
                <a:schemeClr val="lt1"/>
              </a:solidFill>
              <a:latin typeface="Karla"/>
              <a:ea typeface="Karla"/>
              <a:cs typeface="Karla"/>
              <a:sym typeface="Karla"/>
            </a:endParaRPr>
          </a:p>
          <a:p>
            <a:pPr marL="0" marR="381000" lvl="0" indent="0" algn="l" rtl="0">
              <a:lnSpc>
                <a:spcPct val="100000"/>
              </a:lnSpc>
              <a:spcBef>
                <a:spcPts val="1200"/>
              </a:spcBef>
              <a:spcAft>
                <a:spcPts val="0"/>
              </a:spcAft>
              <a:buClr>
                <a:schemeClr val="dk1"/>
              </a:buClr>
              <a:buSzPts val="1100"/>
              <a:buFont typeface="Arial"/>
              <a:buNone/>
            </a:pPr>
            <a:endParaRPr sz="2300" b="0" i="0" u="none" strike="noStrike" cap="none">
              <a:solidFill>
                <a:srgbClr val="FFFFFF"/>
              </a:solidFill>
              <a:latin typeface="Karla"/>
              <a:ea typeface="Karla"/>
              <a:cs typeface="Karla"/>
              <a:sym typeface="Karla"/>
            </a:endParaRPr>
          </a:p>
          <a:p>
            <a:pPr marL="0" marR="381000" lvl="0" indent="0" algn="r" rtl="0">
              <a:lnSpc>
                <a:spcPct val="100000"/>
              </a:lnSpc>
              <a:spcBef>
                <a:spcPts val="1200"/>
              </a:spcBef>
              <a:spcAft>
                <a:spcPts val="0"/>
              </a:spcAft>
              <a:buClr>
                <a:srgbClr val="000000"/>
              </a:buClr>
              <a:buSzPts val="2000"/>
              <a:buFont typeface="Arial"/>
              <a:buNone/>
            </a:pPr>
            <a:r>
              <a:rPr lang="en-US" sz="2000" b="0" i="1" u="none" strike="noStrike" cap="none">
                <a:solidFill>
                  <a:schemeClr val="lt1"/>
                </a:solidFill>
                <a:latin typeface="Karla"/>
                <a:ea typeface="Karla"/>
                <a:cs typeface="Karla"/>
                <a:sym typeface="Karla"/>
              </a:rPr>
              <a:t>Instruments In The Redeemers Hands</a:t>
            </a:r>
            <a:endParaRPr sz="2000" b="0" i="1" u="none" strike="noStrike" cap="none">
              <a:solidFill>
                <a:schemeClr val="lt1"/>
              </a:solidFill>
              <a:latin typeface="Karla"/>
              <a:ea typeface="Karla"/>
              <a:cs typeface="Karla"/>
              <a:sym typeface="Karla"/>
            </a:endParaRPr>
          </a:p>
          <a:p>
            <a:pPr marL="0" marR="381000" lvl="0" indent="0" algn="l" rtl="0">
              <a:lnSpc>
                <a:spcPct val="100000"/>
              </a:lnSpc>
              <a:spcBef>
                <a:spcPts val="1200"/>
              </a:spcBef>
              <a:spcAft>
                <a:spcPts val="1200"/>
              </a:spcAft>
              <a:buClr>
                <a:srgbClr val="000000"/>
              </a:buClr>
              <a:buSzPts val="2300"/>
              <a:buFont typeface="Arial"/>
              <a:buNone/>
            </a:pPr>
            <a:endParaRPr sz="2300" b="0" i="0" u="none" strike="noStrike" cap="none">
              <a:solidFill>
                <a:srgbClr val="FECE43"/>
              </a:solidFill>
              <a:latin typeface="Karla"/>
              <a:ea typeface="Karla"/>
              <a:cs typeface="Karla"/>
              <a:sym typeface="Karl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773752fe67_0_0"/>
          <p:cNvSpPr txBox="1"/>
          <p:nvPr/>
        </p:nvSpPr>
        <p:spPr>
          <a:xfrm>
            <a:off x="471225" y="454250"/>
            <a:ext cx="8221500" cy="551624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Principal 1 – aim for your child’s heart</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lang="en-US"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A</a:t>
            </a:r>
            <a:r>
              <a:rPr lang="en-IE" sz="2500" i="0" dirty="0">
                <a:solidFill>
                  <a:schemeClr val="bg1"/>
                </a:solidFill>
                <a:effectLst/>
                <a:latin typeface="Karla" pitchFamily="2" charset="0"/>
                <a:ea typeface="Karla" pitchFamily="2" charset="0"/>
              </a:rPr>
              <a:t>sk them questions  - what…why…how etc</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effectLst/>
                <a:latin typeface="Karla" pitchFamily="2" charset="0"/>
                <a:ea typeface="Karla" pitchFamily="2" charset="0"/>
              </a:rPr>
              <a:t>Show your own brokenness</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effectLst/>
                <a:latin typeface="Karla" pitchFamily="2" charset="0"/>
                <a:ea typeface="Karla" pitchFamily="2" charset="0"/>
              </a:rPr>
              <a:t>Offer unconditional love</a:t>
            </a:r>
          </a:p>
          <a:p>
            <a:pPr marL="457200" indent="-457200" rtl="0">
              <a:spcBef>
                <a:spcPts val="0"/>
              </a:spcBef>
              <a:spcAft>
                <a:spcPts val="0"/>
              </a:spcAft>
              <a:buClr>
                <a:schemeClr val="bg1"/>
              </a:buClr>
              <a:buFont typeface="+mj-lt"/>
              <a:buAutoNum type="arabicPeriod"/>
            </a:pPr>
            <a:endParaRPr lang="en-IE" sz="2500" dirty="0">
              <a:solidFill>
                <a:schemeClr val="bg1"/>
              </a:solidFill>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Respond to their mistakes with grace &amp; truth</a:t>
            </a:r>
          </a:p>
          <a:p>
            <a:pPr marL="457200" indent="-457200" rtl="0">
              <a:spcBef>
                <a:spcPts val="0"/>
              </a:spcBef>
              <a:spcAft>
                <a:spcPts val="0"/>
              </a:spcAft>
              <a:buClr>
                <a:schemeClr val="bg1"/>
              </a:buClr>
              <a:buFont typeface="+mj-lt"/>
              <a:buAutoNum type="arabicPeriod"/>
            </a:pPr>
            <a:endParaRPr lang="en-IE" sz="2500" dirty="0">
              <a:solidFill>
                <a:schemeClr val="bg1"/>
              </a:solidFill>
              <a:effectLst/>
              <a:latin typeface="Karla" pitchFamily="2" charset="0"/>
              <a:ea typeface="Karla" pitchFamily="2" charset="0"/>
            </a:endParaRPr>
          </a:p>
          <a:p>
            <a:pPr marL="457200" indent="-457200" rtl="0">
              <a:spcBef>
                <a:spcPts val="0"/>
              </a:spcBef>
              <a:spcAft>
                <a:spcPts val="0"/>
              </a:spcAft>
              <a:buClr>
                <a:schemeClr val="bg1"/>
              </a:buClr>
              <a:buFont typeface="+mj-lt"/>
              <a:buAutoNum type="arabicPeriod"/>
            </a:pPr>
            <a:r>
              <a:rPr lang="en-IE" sz="2500" dirty="0">
                <a:solidFill>
                  <a:schemeClr val="bg1"/>
                </a:solidFill>
                <a:latin typeface="Karla" pitchFamily="2" charset="0"/>
                <a:ea typeface="Karla" pitchFamily="2" charset="0"/>
              </a:rPr>
              <a:t>Pray</a:t>
            </a:r>
          </a:p>
          <a:p>
            <a:pPr rtl="0">
              <a:spcBef>
                <a:spcPts val="0"/>
              </a:spcBef>
              <a:spcAft>
                <a:spcPts val="0"/>
              </a:spcAft>
              <a:buClr>
                <a:schemeClr val="bg1"/>
              </a:buClr>
            </a:pPr>
            <a:endParaRPr lang="en-IE" sz="1000" b="1" dirty="0">
              <a:solidFill>
                <a:schemeClr val="bg1"/>
              </a:solidFill>
              <a:latin typeface="Karla" pitchFamily="2" charset="0"/>
              <a:ea typeface="Karla" pitchFamily="2" charset="0"/>
            </a:endParaRPr>
          </a:p>
          <a:p>
            <a:pPr rtl="0">
              <a:spcBef>
                <a:spcPts val="0"/>
              </a:spcBef>
              <a:spcAft>
                <a:spcPts val="0"/>
              </a:spcAft>
              <a:buClr>
                <a:schemeClr val="bg1"/>
              </a:buClr>
            </a:pPr>
            <a:r>
              <a:rPr lang="en-IE" sz="2500" b="1" dirty="0">
                <a:solidFill>
                  <a:schemeClr val="bg1"/>
                </a:solidFill>
                <a:latin typeface="Karla" pitchFamily="2" charset="0"/>
                <a:ea typeface="Karla" pitchFamily="2" charset="0"/>
              </a:rPr>
              <a:t>*</a:t>
            </a:r>
            <a:r>
              <a:rPr lang="en-IE" sz="2000" b="1" dirty="0">
                <a:solidFill>
                  <a:schemeClr val="bg1"/>
                </a:solidFill>
                <a:latin typeface="Karla" pitchFamily="2" charset="0"/>
                <a:ea typeface="Karla" pitchFamily="2" charset="0"/>
              </a:rPr>
              <a:t>Parents should be the most desperate &amp; urgent pray-</a:t>
            </a:r>
            <a:r>
              <a:rPr lang="en-IE" sz="2000" b="1" dirty="0" err="1">
                <a:solidFill>
                  <a:schemeClr val="bg1"/>
                </a:solidFill>
                <a:latin typeface="Karla" pitchFamily="2" charset="0"/>
                <a:ea typeface="Karla" pitchFamily="2" charset="0"/>
              </a:rPr>
              <a:t>ers</a:t>
            </a:r>
            <a:r>
              <a:rPr lang="en-IE" sz="2000" b="1" dirty="0">
                <a:solidFill>
                  <a:schemeClr val="bg1"/>
                </a:solidFill>
                <a:latin typeface="Karla" pitchFamily="2" charset="0"/>
                <a:ea typeface="Karla" pitchFamily="2" charset="0"/>
              </a:rPr>
              <a:t>*</a:t>
            </a:r>
            <a:endParaRPr lang="en-IE" sz="2000" b="1" dirty="0">
              <a:solidFill>
                <a:schemeClr val="bg1"/>
              </a:solidFill>
              <a:effectLst/>
              <a:latin typeface="Karla" pitchFamily="2" charset="0"/>
              <a:ea typeface="Karla" pitchFamily="2" charset="0"/>
            </a:endParaRPr>
          </a:p>
          <a:p>
            <a:pPr rtl="0">
              <a:spcBef>
                <a:spcPts val="0"/>
              </a:spcBef>
              <a:spcAft>
                <a:spcPts val="0"/>
              </a:spcAft>
            </a:pPr>
            <a:r>
              <a:rPr lang="en-IE" sz="2500" b="0" i="0" u="none" strike="noStrike" dirty="0">
                <a:solidFill>
                  <a:schemeClr val="bg1"/>
                </a:solidFill>
                <a:effectLst/>
                <a:latin typeface="Karla" pitchFamily="2" charset="0"/>
                <a:ea typeface="Karla" pitchFamily="2" charset="0"/>
              </a:rPr>
              <a:t> </a:t>
            </a: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177276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4">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773752fe67_0_4"/>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Principal 2 – examine your own heart</a:t>
            </a: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endParaRPr lang="en-US" sz="1000" b="1"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dirty="0">
                <a:solidFill>
                  <a:schemeClr val="lt1"/>
                </a:solidFill>
                <a:latin typeface="Karla"/>
                <a:ea typeface="Karla"/>
                <a:cs typeface="Karla"/>
                <a:sym typeface="Karla"/>
              </a:rPr>
              <a:t>Children expose your heart</a:t>
            </a:r>
          </a:p>
          <a:p>
            <a:pPr marL="0" marR="0" lvl="0" indent="0" algn="l" rtl="0">
              <a:lnSpc>
                <a:spcPct val="100000"/>
              </a:lnSpc>
              <a:spcBef>
                <a:spcPts val="0"/>
              </a:spcBef>
              <a:spcAft>
                <a:spcPts val="0"/>
              </a:spcAft>
              <a:buClr>
                <a:srgbClr val="FECE43"/>
              </a:buClr>
              <a:buSzPts val="3997"/>
              <a:buFont typeface="Karla"/>
              <a:buNone/>
            </a:pPr>
            <a:endParaRPr lang="en-US" sz="2500" dirty="0">
              <a:solidFill>
                <a:schemeClr val="lt1"/>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b="1" dirty="0">
                <a:solidFill>
                  <a:schemeClr val="lt1"/>
                </a:solidFill>
                <a:latin typeface="Karla"/>
                <a:ea typeface="Karla"/>
                <a:cs typeface="Karla"/>
                <a:sym typeface="Karla"/>
              </a:rPr>
              <a:t>Question – what to pray for?</a:t>
            </a:r>
          </a:p>
          <a:p>
            <a:pPr marL="457200" marR="0" lvl="0" indent="-457200" algn="l" rtl="0">
              <a:lnSpc>
                <a:spcPct val="100000"/>
              </a:lnSpc>
              <a:spcBef>
                <a:spcPts val="0"/>
              </a:spcBef>
              <a:spcAft>
                <a:spcPts val="0"/>
              </a:spcAft>
              <a:buClr>
                <a:schemeClr val="bg1"/>
              </a:buClr>
              <a:buSzPct val="100000"/>
              <a:buFont typeface="+mj-lt"/>
              <a:buAutoNum type="arabicPeriod"/>
            </a:pPr>
            <a:r>
              <a:rPr lang="en-US" sz="2500" dirty="0">
                <a:solidFill>
                  <a:schemeClr val="lt1"/>
                </a:solidFill>
                <a:latin typeface="Karla"/>
                <a:ea typeface="Karla"/>
                <a:cs typeface="Karla"/>
                <a:sym typeface="Karla"/>
              </a:rPr>
              <a:t>Lord change them</a:t>
            </a:r>
          </a:p>
          <a:p>
            <a:pPr marL="457200" marR="0" lvl="0" indent="-457200" algn="l" rtl="0">
              <a:lnSpc>
                <a:spcPct val="100000"/>
              </a:lnSpc>
              <a:spcBef>
                <a:spcPts val="0"/>
              </a:spcBef>
              <a:spcAft>
                <a:spcPts val="0"/>
              </a:spcAft>
              <a:buClr>
                <a:schemeClr val="bg1"/>
              </a:buClr>
              <a:buSzPct val="100000"/>
              <a:buFont typeface="+mj-lt"/>
              <a:buAutoNum type="arabicPeriod"/>
            </a:pPr>
            <a:r>
              <a:rPr lang="en-US" sz="2500" dirty="0">
                <a:solidFill>
                  <a:schemeClr val="lt1"/>
                </a:solidFill>
                <a:latin typeface="Karla"/>
                <a:ea typeface="Karla"/>
                <a:cs typeface="Karla"/>
                <a:sym typeface="Karla"/>
              </a:rPr>
              <a:t>Lord change 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7798fcab12_0_9"/>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Principal 3 – more is caught than taught</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endParaRPr lang="en-US"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Adapted poem – children learn what they live</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5 encouragements to 1 constructive</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Reveal your brokenness</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Self-Care is key</a:t>
            </a:r>
            <a:endParaRPr sz="2000" dirty="0">
              <a:solidFill>
                <a:schemeClr val="lt1"/>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g7798fcab12_0_9"/>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Principal 4 – time takes time</a:t>
            </a:r>
            <a:endParaRPr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b="0" i="0" u="none" strike="noStrike" cap="none"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endParaRPr lang="en-US"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Parenting is like planting seeds</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Adapt to the season</a:t>
            </a:r>
            <a:endParaRPr sz="2000" dirty="0">
              <a:solidFill>
                <a:schemeClr val="lt1"/>
              </a:solidFill>
              <a:latin typeface="Karla"/>
              <a:ea typeface="Karla"/>
              <a:cs typeface="Karla"/>
              <a:sym typeface="Karla"/>
            </a:endParaRPr>
          </a:p>
        </p:txBody>
      </p:sp>
    </p:spTree>
    <p:extLst>
      <p:ext uri="{BB962C8B-B14F-4D97-AF65-F5344CB8AC3E}">
        <p14:creationId xmlns:p14="http://schemas.microsoft.com/office/powerpoint/2010/main" val="254098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7798fcab12_0_13"/>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lang="en-IE"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IE" sz="3200" b="1" dirty="0">
                <a:solidFill>
                  <a:srgbClr val="FDC300"/>
                </a:solidFill>
                <a:latin typeface="Karla"/>
                <a:ea typeface="Karla"/>
                <a:cs typeface="Karla"/>
                <a:sym typeface="Karla"/>
              </a:rPr>
              <a:t>Principal 5 – establish boundaries, authority &amp; consequences</a:t>
            </a:r>
          </a:p>
          <a:p>
            <a:pPr marL="0" marR="0" lvl="0" indent="0" algn="l" rtl="0">
              <a:lnSpc>
                <a:spcPct val="100000"/>
              </a:lnSpc>
              <a:spcBef>
                <a:spcPts val="0"/>
              </a:spcBef>
              <a:spcAft>
                <a:spcPts val="0"/>
              </a:spcAft>
              <a:buClr>
                <a:srgbClr val="FECE43"/>
              </a:buClr>
              <a:buSzPts val="3997"/>
              <a:buFont typeface="Karla"/>
              <a:buNone/>
            </a:pPr>
            <a:endParaRPr lang="en-IE" sz="3200" b="1" i="0" u="none" strike="noStrike" cap="none" dirty="0">
              <a:solidFill>
                <a:srgbClr val="FDC300"/>
              </a:solidFill>
              <a:latin typeface="Karla"/>
              <a:ea typeface="Karla"/>
              <a:cs typeface="Karla"/>
              <a:sym typeface="Karla"/>
            </a:endParaRPr>
          </a:p>
          <a:p>
            <a:pPr>
              <a:buClr>
                <a:srgbClr val="FECE43"/>
              </a:buClr>
              <a:buSzPts val="3997"/>
            </a:pPr>
            <a:r>
              <a:rPr lang="en-IE" sz="2000" dirty="0">
                <a:solidFill>
                  <a:schemeClr val="lt1"/>
                </a:solidFill>
                <a:latin typeface="Karla"/>
                <a:ea typeface="Karla"/>
                <a:cs typeface="Karla"/>
                <a:sym typeface="Karla"/>
              </a:rPr>
              <a:t>Proverbs 29:17: “Discipline your children, and they will give you peace; they will bring you the delights you desire”</a:t>
            </a:r>
          </a:p>
          <a:p>
            <a:pPr>
              <a:buClr>
                <a:srgbClr val="FECE43"/>
              </a:buClr>
              <a:buSzPts val="3997"/>
            </a:pPr>
            <a:endParaRPr lang="en-IE" sz="2000" dirty="0">
              <a:solidFill>
                <a:schemeClr val="lt1"/>
              </a:solidFill>
              <a:latin typeface="Karla"/>
              <a:ea typeface="Karla"/>
              <a:cs typeface="Karla"/>
              <a:sym typeface="Karla"/>
            </a:endParaRPr>
          </a:p>
          <a:p>
            <a:pPr>
              <a:buClr>
                <a:srgbClr val="FECE43"/>
              </a:buClr>
              <a:buSzPts val="3997"/>
            </a:pPr>
            <a:r>
              <a:rPr lang="en-IE" sz="2000" dirty="0">
                <a:solidFill>
                  <a:schemeClr val="lt1"/>
                </a:solidFill>
                <a:latin typeface="Karla"/>
                <a:ea typeface="Karla"/>
                <a:cs typeface="Karla"/>
                <a:sym typeface="Karla"/>
              </a:rPr>
              <a:t>Proverbs 22:6: “Start children off on the way they should go, and when they are old they will not turn from it.”</a:t>
            </a:r>
          </a:p>
          <a:p>
            <a:pPr>
              <a:buClr>
                <a:srgbClr val="FECE43"/>
              </a:buClr>
              <a:buSzPts val="3997"/>
            </a:pPr>
            <a:endParaRPr lang="en-IE" sz="2000" dirty="0">
              <a:solidFill>
                <a:schemeClr val="lt1"/>
              </a:solidFill>
              <a:latin typeface="Karla"/>
              <a:ea typeface="Karla"/>
              <a:cs typeface="Karla"/>
              <a:sym typeface="Karla"/>
            </a:endParaRPr>
          </a:p>
          <a:p>
            <a:pPr>
              <a:buClr>
                <a:srgbClr val="FECE43"/>
              </a:buClr>
              <a:buSzPts val="3997"/>
            </a:pPr>
            <a:r>
              <a:rPr lang="en-IE" sz="2000" dirty="0">
                <a:solidFill>
                  <a:schemeClr val="lt1"/>
                </a:solidFill>
                <a:latin typeface="Karla"/>
                <a:ea typeface="Karla"/>
                <a:cs typeface="Karla"/>
                <a:sym typeface="Karla"/>
              </a:rPr>
              <a:t>Hebrews 12:6: “The Lord disciplines the one he loves, and he chastens everyone he accepts as his son” (also from Proverbs 3)</a:t>
            </a:r>
          </a:p>
          <a:p>
            <a:pPr marL="0" marR="0" lvl="0" indent="0" algn="l" rtl="0">
              <a:lnSpc>
                <a:spcPct val="100000"/>
              </a:lnSpc>
              <a:spcBef>
                <a:spcPts val="0"/>
              </a:spcBef>
              <a:spcAft>
                <a:spcPts val="0"/>
              </a:spcAft>
              <a:buClr>
                <a:srgbClr val="FECE43"/>
              </a:buClr>
              <a:buSzPts val="3997"/>
              <a:buFont typeface="Karla"/>
              <a:buNone/>
            </a:pPr>
            <a:endParaRPr lang="en-IE" sz="3200" b="1" i="0" u="none" strike="noStrike" cap="none" dirty="0">
              <a:solidFill>
                <a:srgbClr val="FDC300"/>
              </a:solidFill>
              <a:latin typeface="Karla"/>
              <a:ea typeface="Karla"/>
              <a:cs typeface="Karla"/>
              <a:sym typeface="Karl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7798fcab12_0_13"/>
          <p:cNvSpPr txBox="1"/>
          <p:nvPr/>
        </p:nvSpPr>
        <p:spPr>
          <a:xfrm>
            <a:off x="471225" y="454250"/>
            <a:ext cx="8221500" cy="538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lang="en-IE"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IE" sz="3200" b="1" dirty="0">
                <a:solidFill>
                  <a:srgbClr val="FDC300"/>
                </a:solidFill>
                <a:latin typeface="Karla"/>
                <a:ea typeface="Karla"/>
                <a:cs typeface="Karla"/>
                <a:sym typeface="Karla"/>
              </a:rPr>
              <a:t>Principal 5 – establish boundaries, authority &amp; consequences</a:t>
            </a:r>
          </a:p>
          <a:p>
            <a:pPr marL="0" marR="0" lvl="0" indent="0" algn="l" rtl="0">
              <a:lnSpc>
                <a:spcPct val="100000"/>
              </a:lnSpc>
              <a:spcBef>
                <a:spcPts val="0"/>
              </a:spcBef>
              <a:spcAft>
                <a:spcPts val="0"/>
              </a:spcAft>
              <a:buClr>
                <a:srgbClr val="FECE43"/>
              </a:buClr>
              <a:buSzPts val="3997"/>
              <a:buFont typeface="Karla"/>
              <a:buNone/>
            </a:pPr>
            <a:endParaRPr lang="en-IE"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God given responsibility</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First five years are crucial</a:t>
            </a:r>
          </a:p>
          <a:p>
            <a:pPr marL="0" marR="0" lvl="0" indent="0" algn="l" rtl="0">
              <a:lnSpc>
                <a:spcPct val="100000"/>
              </a:lnSpc>
              <a:spcBef>
                <a:spcPts val="0"/>
              </a:spcBef>
              <a:spcAft>
                <a:spcPts val="0"/>
              </a:spcAft>
              <a:buNone/>
            </a:pPr>
            <a:endParaRPr lang="en-IE"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r>
              <a:rPr lang="en-IE" sz="2000" dirty="0">
                <a:solidFill>
                  <a:schemeClr val="lt1"/>
                </a:solidFill>
                <a:latin typeface="Karla"/>
                <a:ea typeface="Karla"/>
                <a:cs typeface="Karla"/>
                <a:sym typeface="Karla"/>
              </a:rPr>
              <a:t>Patience is key!</a:t>
            </a:r>
          </a:p>
          <a:p>
            <a:pPr marL="0" marR="0" lvl="0" indent="0" algn="l" rtl="0">
              <a:lnSpc>
                <a:spcPct val="100000"/>
              </a:lnSpc>
              <a:spcBef>
                <a:spcPts val="0"/>
              </a:spcBef>
              <a:spcAft>
                <a:spcPts val="0"/>
              </a:spcAft>
              <a:buClr>
                <a:srgbClr val="FECE43"/>
              </a:buClr>
              <a:buSzPts val="3997"/>
              <a:buFont typeface="Karla"/>
              <a:buNone/>
            </a:pPr>
            <a:endParaRPr lang="en-IE" sz="3200" b="1" i="0" u="none" strike="noStrike" cap="none" dirty="0">
              <a:solidFill>
                <a:srgbClr val="FDC300"/>
              </a:solidFill>
              <a:latin typeface="Karla"/>
              <a:ea typeface="Karla"/>
              <a:cs typeface="Karla"/>
              <a:sym typeface="Karla"/>
            </a:endParaRPr>
          </a:p>
        </p:txBody>
      </p:sp>
    </p:spTree>
    <p:extLst>
      <p:ext uri="{BB962C8B-B14F-4D97-AF65-F5344CB8AC3E}">
        <p14:creationId xmlns:p14="http://schemas.microsoft.com/office/powerpoint/2010/main" val="83009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773752fe67_0_24"/>
          <p:cNvSpPr txBox="1"/>
          <p:nvPr/>
        </p:nvSpPr>
        <p:spPr>
          <a:xfrm>
            <a:off x="471225" y="454250"/>
            <a:ext cx="8221500" cy="6250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5 biblical principles for parentings</a:t>
            </a:r>
            <a:endParaRPr lang="en-US" sz="3200" b="1" i="0" u="none" strike="noStrike" cap="none"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000000"/>
              </a:buClr>
              <a:buSzPts val="2500"/>
              <a:buFont typeface="Arial"/>
              <a:buNone/>
            </a:pPr>
            <a:endParaRPr sz="1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Aim for your child’s heart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Examine your own heart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More is caught than taught</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Time takes time</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457200" marR="0" lvl="0" indent="-387350" algn="l" rtl="0">
              <a:lnSpc>
                <a:spcPct val="100000"/>
              </a:lnSpc>
              <a:spcBef>
                <a:spcPts val="0"/>
              </a:spcBef>
              <a:spcAft>
                <a:spcPts val="0"/>
              </a:spcAft>
              <a:buClr>
                <a:schemeClr val="lt1"/>
              </a:buClr>
              <a:buSzPts val="2500"/>
              <a:buFont typeface="Karla"/>
              <a:buAutoNum type="arabicPeriod"/>
            </a:pPr>
            <a:r>
              <a:rPr lang="en-US" sz="2500" dirty="0">
                <a:solidFill>
                  <a:schemeClr val="lt1"/>
                </a:solidFill>
                <a:latin typeface="Karla"/>
                <a:ea typeface="Karla"/>
                <a:cs typeface="Karla"/>
                <a:sym typeface="Karla"/>
              </a:rPr>
              <a:t>Establish boundaries &amp; consistent consequences</a:t>
            </a:r>
            <a:endParaRPr sz="2500" dirty="0">
              <a:solidFill>
                <a:schemeClr val="lt1"/>
              </a:solidFill>
              <a:latin typeface="Karla"/>
              <a:ea typeface="Karla"/>
              <a:cs typeface="Karla"/>
              <a:sym typeface="Karla"/>
            </a:endParaRPr>
          </a:p>
          <a:p>
            <a:pPr marL="457200" marR="0" lvl="0" indent="-457200" algn="l" rtl="0">
              <a:lnSpc>
                <a:spcPct val="100000"/>
              </a:lnSpc>
              <a:spcBef>
                <a:spcPts val="0"/>
              </a:spcBef>
              <a:spcAft>
                <a:spcPts val="0"/>
              </a:spcAft>
              <a:buFont typeface="+mj-lt"/>
              <a:buAutoNum type="arabicPeriod"/>
            </a:pPr>
            <a:endParaRPr sz="2000" dirty="0">
              <a:solidFill>
                <a:schemeClr val="lt1"/>
              </a:solidFill>
              <a:latin typeface="Karla"/>
              <a:ea typeface="Karla"/>
              <a:cs typeface="Karla"/>
              <a:sym typeface="Karla"/>
            </a:endParaRPr>
          </a:p>
          <a:p>
            <a:pPr marL="0" marR="0" lvl="0" indent="0" algn="l" rtl="0">
              <a:lnSpc>
                <a:spcPct val="100000"/>
              </a:lnSpc>
              <a:spcBef>
                <a:spcPts val="0"/>
              </a:spcBef>
              <a:spcAft>
                <a:spcPts val="0"/>
              </a:spcAft>
              <a:buNone/>
            </a:pPr>
            <a:endParaRPr sz="2000" dirty="0">
              <a:solidFill>
                <a:schemeClr val="lt1"/>
              </a:solidFill>
              <a:latin typeface="Karla"/>
              <a:ea typeface="Karla"/>
              <a:cs typeface="Karla"/>
              <a:sym typeface="Karl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g773752fe67_0_36"/>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dirty="0">
                <a:solidFill>
                  <a:srgbClr val="FDC300"/>
                </a:solidFill>
                <a:latin typeface="Karla"/>
                <a:ea typeface="Karla"/>
                <a:cs typeface="Karla"/>
                <a:sym typeface="Karla"/>
              </a:rPr>
              <a:t>Discussion </a:t>
            </a:r>
            <a:r>
              <a:rPr lang="en-US" sz="3200" dirty="0">
                <a:solidFill>
                  <a:srgbClr val="FDC300"/>
                </a:solidFill>
                <a:latin typeface="Karla"/>
                <a:ea typeface="Karla"/>
                <a:cs typeface="Karla"/>
                <a:sym typeface="Karla"/>
              </a:rPr>
              <a:t>(breakout rooms till 8.30pm)</a:t>
            </a:r>
          </a:p>
          <a:p>
            <a:pPr marL="0" marR="0" lvl="0" indent="0" algn="l" rtl="0">
              <a:lnSpc>
                <a:spcPct val="100000"/>
              </a:lnSpc>
              <a:spcBef>
                <a:spcPts val="0"/>
              </a:spcBef>
              <a:spcAft>
                <a:spcPts val="0"/>
              </a:spcAft>
              <a:buClr>
                <a:srgbClr val="FECE43"/>
              </a:buClr>
              <a:buSzPts val="3997"/>
              <a:buFont typeface="Karla"/>
              <a:buNone/>
            </a:pPr>
            <a:r>
              <a:rPr lang="en-US" sz="2500" b="1" i="0" u="none" strike="noStrike" cap="none" dirty="0">
                <a:solidFill>
                  <a:srgbClr val="FDC300"/>
                </a:solidFill>
                <a:latin typeface="Karla"/>
                <a:ea typeface="Karla"/>
                <a:cs typeface="Karla"/>
                <a:sym typeface="Karla"/>
              </a:rPr>
              <a:t>**take a photo this slide**</a:t>
            </a:r>
            <a:endParaRPr sz="2500" b="1" i="0" u="none" strike="noStrike" cap="none" dirty="0">
              <a:solidFill>
                <a:srgbClr val="FDC300"/>
              </a:solidFill>
              <a:latin typeface="Karla"/>
              <a:ea typeface="Karla"/>
              <a:cs typeface="Karla"/>
              <a:sym typeface="Karla"/>
            </a:endParaRPr>
          </a:p>
          <a:p>
            <a:pPr marL="457200" marR="0" lvl="0" indent="-457200" algn="l" rtl="0">
              <a:lnSpc>
                <a:spcPct val="100000"/>
              </a:lnSpc>
              <a:spcBef>
                <a:spcPts val="0"/>
              </a:spcBef>
              <a:spcAft>
                <a:spcPts val="0"/>
              </a:spcAft>
              <a:buClr>
                <a:schemeClr val="bg1"/>
              </a:buClr>
              <a:buSzPts val="2500"/>
              <a:buFont typeface="+mj-lt"/>
              <a:buAutoNum type="arabicPeriod"/>
            </a:pPr>
            <a:endParaRPr sz="2500" b="0" i="0" u="none" strike="noStrike" cap="none" dirty="0">
              <a:solidFill>
                <a:schemeClr val="bg1"/>
              </a:solidFill>
              <a:latin typeface="Karla" pitchFamily="2" charset="0"/>
              <a:ea typeface="Karla" pitchFamily="2" charset="0"/>
              <a:cs typeface="Karla"/>
              <a:sym typeface="Karla"/>
            </a:endParaRP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most stood out for you?</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do you want to reflect on more?</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to do you want to start doing?</a:t>
            </a:r>
          </a:p>
          <a:p>
            <a:pPr marL="457200" indent="-457200" rtl="0" fontAlgn="base">
              <a:lnSpc>
                <a:spcPct val="150000"/>
              </a:lnSpc>
              <a:spcBef>
                <a:spcPts val="0"/>
              </a:spcBef>
              <a:spcAft>
                <a:spcPts val="0"/>
              </a:spcAft>
              <a:buClr>
                <a:schemeClr val="bg1"/>
              </a:buClr>
              <a:buFont typeface="+mj-lt"/>
              <a:buAutoNum type="arabicPeriod"/>
            </a:pPr>
            <a:r>
              <a:rPr lang="en-IE" sz="2500" b="0" i="0" u="none" strike="noStrike" dirty="0">
                <a:solidFill>
                  <a:schemeClr val="bg1"/>
                </a:solidFill>
                <a:effectLst/>
                <a:latin typeface="Karla" pitchFamily="2" charset="0"/>
                <a:ea typeface="Karla" pitchFamily="2" charset="0"/>
              </a:rPr>
              <a:t>What questions are you left with?</a:t>
            </a:r>
          </a:p>
          <a:p>
            <a:pPr marL="457200" lvl="0" indent="0" algn="l" rtl="0">
              <a:spcBef>
                <a:spcPts val="0"/>
              </a:spcBef>
              <a:spcAft>
                <a:spcPts val="0"/>
              </a:spcAft>
              <a:buNone/>
            </a:pPr>
            <a:endParaRPr sz="2000" dirty="0">
              <a:solidFill>
                <a:schemeClr val="lt1"/>
              </a:solidFill>
              <a:latin typeface="Karla"/>
              <a:ea typeface="Karla"/>
              <a:cs typeface="Karla"/>
              <a:sym typeface="Karla"/>
            </a:endParaRPr>
          </a:p>
          <a:p>
            <a:pPr marL="914400" lvl="0" indent="-355600" algn="l" rtl="0">
              <a:spcBef>
                <a:spcPts val="0"/>
              </a:spcBef>
              <a:spcAft>
                <a:spcPts val="0"/>
              </a:spcAft>
              <a:buClr>
                <a:schemeClr val="lt1"/>
              </a:buClr>
              <a:buSzPts val="2000"/>
              <a:buFont typeface="Karla"/>
              <a:buAutoNum type="alphaLcParenBoth"/>
            </a:pPr>
            <a:r>
              <a:rPr lang="en-US" sz="2000" dirty="0">
                <a:solidFill>
                  <a:schemeClr val="lt1"/>
                </a:solidFill>
                <a:latin typeface="Karla"/>
                <a:ea typeface="Karla"/>
                <a:cs typeface="Karla"/>
                <a:sym typeface="Karla"/>
              </a:rPr>
              <a:t> Aim for our child’s heart</a:t>
            </a:r>
            <a:endParaRPr sz="2000" dirty="0">
              <a:solidFill>
                <a:schemeClr val="lt1"/>
              </a:solidFill>
              <a:latin typeface="Karla"/>
              <a:ea typeface="Karla"/>
              <a:cs typeface="Karla"/>
              <a:sym typeface="Karla"/>
            </a:endParaRPr>
          </a:p>
          <a:p>
            <a:pPr marL="914400" lvl="0" indent="-355600" algn="l" rtl="0">
              <a:spcBef>
                <a:spcPts val="0"/>
              </a:spcBef>
              <a:spcAft>
                <a:spcPts val="0"/>
              </a:spcAft>
              <a:buClr>
                <a:schemeClr val="lt1"/>
              </a:buClr>
              <a:buSzPts val="2000"/>
              <a:buFont typeface="Karla"/>
              <a:buAutoNum type="alphaLcParenBoth"/>
            </a:pPr>
            <a:r>
              <a:rPr lang="en-US" sz="2000" dirty="0">
                <a:solidFill>
                  <a:schemeClr val="lt1"/>
                </a:solidFill>
                <a:latin typeface="Karla"/>
                <a:ea typeface="Karla"/>
                <a:cs typeface="Karla"/>
                <a:sym typeface="Karla"/>
              </a:rPr>
              <a:t> Examine your own heart</a:t>
            </a:r>
            <a:endParaRPr sz="2000" dirty="0">
              <a:solidFill>
                <a:schemeClr val="lt1"/>
              </a:solidFill>
              <a:latin typeface="Karla"/>
              <a:ea typeface="Karla"/>
              <a:cs typeface="Karla"/>
              <a:sym typeface="Karla"/>
            </a:endParaRPr>
          </a:p>
          <a:p>
            <a:pPr marL="914400" lvl="0" indent="-355600" algn="l" rtl="0">
              <a:spcBef>
                <a:spcPts val="0"/>
              </a:spcBef>
              <a:spcAft>
                <a:spcPts val="0"/>
              </a:spcAft>
              <a:buClr>
                <a:schemeClr val="lt1"/>
              </a:buClr>
              <a:buSzPts val="2000"/>
              <a:buFont typeface="Karla"/>
              <a:buAutoNum type="alphaLcParenBoth"/>
            </a:pPr>
            <a:r>
              <a:rPr lang="en-US" sz="2000" dirty="0">
                <a:solidFill>
                  <a:schemeClr val="lt1"/>
                </a:solidFill>
                <a:latin typeface="Karla"/>
                <a:ea typeface="Karla"/>
                <a:cs typeface="Karla"/>
                <a:sym typeface="Karla"/>
              </a:rPr>
              <a:t> More is caught than taught</a:t>
            </a:r>
            <a:endParaRPr sz="2000" dirty="0">
              <a:solidFill>
                <a:schemeClr val="lt1"/>
              </a:solidFill>
              <a:latin typeface="Karla"/>
              <a:ea typeface="Karla"/>
              <a:cs typeface="Karla"/>
              <a:sym typeface="Karla"/>
            </a:endParaRPr>
          </a:p>
          <a:p>
            <a:pPr marL="914400" lvl="0" indent="-355600" algn="l" rtl="0">
              <a:spcBef>
                <a:spcPts val="0"/>
              </a:spcBef>
              <a:spcAft>
                <a:spcPts val="0"/>
              </a:spcAft>
              <a:buClr>
                <a:schemeClr val="lt1"/>
              </a:buClr>
              <a:buSzPts val="2000"/>
              <a:buFont typeface="Karla"/>
              <a:buAutoNum type="alphaLcParenBoth"/>
            </a:pPr>
            <a:r>
              <a:rPr lang="en-US" sz="2000" dirty="0">
                <a:solidFill>
                  <a:schemeClr val="lt1"/>
                </a:solidFill>
                <a:latin typeface="Karla"/>
                <a:ea typeface="Karla"/>
                <a:cs typeface="Karla"/>
                <a:sym typeface="Karla"/>
              </a:rPr>
              <a:t> Time takes time</a:t>
            </a:r>
            <a:endParaRPr sz="2000" dirty="0">
              <a:solidFill>
                <a:schemeClr val="lt1"/>
              </a:solidFill>
              <a:latin typeface="Karla"/>
              <a:ea typeface="Karla"/>
              <a:cs typeface="Karla"/>
              <a:sym typeface="Karla"/>
            </a:endParaRPr>
          </a:p>
          <a:p>
            <a:pPr marL="914400" lvl="0" indent="-355600" algn="l" rtl="0">
              <a:spcBef>
                <a:spcPts val="0"/>
              </a:spcBef>
              <a:spcAft>
                <a:spcPts val="0"/>
              </a:spcAft>
              <a:buClr>
                <a:schemeClr val="lt1"/>
              </a:buClr>
              <a:buSzPts val="2000"/>
              <a:buFont typeface="Karla"/>
              <a:buAutoNum type="alphaLcParenBoth"/>
            </a:pPr>
            <a:r>
              <a:rPr lang="en-US" sz="2000" dirty="0">
                <a:solidFill>
                  <a:schemeClr val="lt1"/>
                </a:solidFill>
                <a:latin typeface="Karla"/>
                <a:ea typeface="Karla"/>
                <a:cs typeface="Karla"/>
                <a:sym typeface="Karla"/>
              </a:rPr>
              <a:t> Establish boundaries &amp; consistent consequences</a:t>
            </a:r>
            <a:endParaRPr sz="2000" dirty="0">
              <a:solidFill>
                <a:schemeClr val="lt1"/>
              </a:solidFill>
              <a:latin typeface="Karla"/>
              <a:ea typeface="Karla"/>
              <a:cs typeface="Karla"/>
              <a:sym typeface="Karl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7702b7f8f6_0_218"/>
          <p:cNvSpPr txBox="1"/>
          <p:nvPr/>
        </p:nvSpPr>
        <p:spPr>
          <a:xfrm>
            <a:off x="471225" y="454250"/>
            <a:ext cx="8221500" cy="4959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ECE43"/>
              </a:buClr>
              <a:buSzPts val="3997"/>
              <a:buFont typeface="Karla"/>
              <a:buNone/>
            </a:pPr>
            <a:endParaRPr sz="1000" b="1" i="0" u="none" strike="noStrike" cap="none" dirty="0">
              <a:solidFill>
                <a:srgbClr val="FECE43"/>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3200" b="1" i="0" u="none" strike="noStrike" cap="none" dirty="0">
                <a:solidFill>
                  <a:srgbClr val="FDC300"/>
                </a:solidFill>
                <a:latin typeface="Karla"/>
                <a:ea typeface="Karla"/>
                <a:cs typeface="Karla"/>
                <a:sym typeface="Karla"/>
              </a:rPr>
              <a:t>Open Q&amp;A</a:t>
            </a:r>
          </a:p>
          <a:p>
            <a:pPr marL="0" marR="0" lvl="0" indent="0" algn="l" rtl="0">
              <a:lnSpc>
                <a:spcPct val="100000"/>
              </a:lnSpc>
              <a:spcBef>
                <a:spcPts val="0"/>
              </a:spcBef>
              <a:spcAft>
                <a:spcPts val="0"/>
              </a:spcAft>
              <a:buClr>
                <a:srgbClr val="FECE43"/>
              </a:buClr>
              <a:buSzPts val="3997"/>
              <a:buFont typeface="Karla"/>
              <a:buNone/>
            </a:pPr>
            <a:endParaRPr lang="en-US" sz="3200" b="1" dirty="0">
              <a:solidFill>
                <a:srgbClr val="FDC300"/>
              </a:solidFill>
              <a:latin typeface="Karla"/>
              <a:ea typeface="Karla"/>
              <a:cs typeface="Karla"/>
              <a:sym typeface="Karla"/>
            </a:endParaRPr>
          </a:p>
          <a:p>
            <a:pPr marL="0" marR="0" lvl="0" indent="0" algn="l" rtl="0">
              <a:lnSpc>
                <a:spcPct val="100000"/>
              </a:lnSpc>
              <a:spcBef>
                <a:spcPts val="0"/>
              </a:spcBef>
              <a:spcAft>
                <a:spcPts val="0"/>
              </a:spcAft>
              <a:buClr>
                <a:srgbClr val="FECE43"/>
              </a:buClr>
              <a:buSzPts val="3997"/>
              <a:buFont typeface="Karla"/>
              <a:buNone/>
            </a:pPr>
            <a:r>
              <a:rPr lang="en-US" sz="2500" i="0" u="none" strike="noStrike" cap="none" dirty="0">
                <a:solidFill>
                  <a:schemeClr val="bg1"/>
                </a:solidFill>
                <a:latin typeface="Karla"/>
                <a:ea typeface="Karla"/>
                <a:cs typeface="Karla"/>
                <a:sym typeface="Karla"/>
              </a:rPr>
              <a:t>Unmute yourself or put your questions in the chat</a:t>
            </a:r>
          </a:p>
        </p:txBody>
      </p:sp>
    </p:spTree>
  </p:cSld>
  <p:clrMapOvr>
    <a:masterClrMapping/>
  </p:clrMapOvr>
</p:sld>
</file>

<file path=ppt/theme/theme1.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1556</Words>
  <Application>Microsoft Macintosh PowerPoint</Application>
  <PresentationFormat>On-screen Show (4:3)</PresentationFormat>
  <Paragraphs>210</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inherit</vt:lpstr>
      <vt:lpstr>Calibri</vt:lpstr>
      <vt:lpstr>Karla</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Steve Vaughan</cp:lastModifiedBy>
  <cp:revision>12</cp:revision>
  <dcterms:modified xsi:type="dcterms:W3CDTF">2023-05-28T20:20:49Z</dcterms:modified>
</cp:coreProperties>
</file>