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85" r:id="rId4"/>
    <p:sldId id="258" r:id="rId5"/>
    <p:sldId id="259" r:id="rId6"/>
    <p:sldId id="260" r:id="rId7"/>
    <p:sldId id="286" r:id="rId8"/>
    <p:sldId id="290" r:id="rId9"/>
    <p:sldId id="291" r:id="rId10"/>
    <p:sldId id="292" r:id="rId11"/>
    <p:sldId id="284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2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goVW1n12O1dO+/mDXUk68CsNfM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 showComments="0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-1544" y="-104"/>
      </p:cViewPr>
      <p:guideLst>
        <p:guide orient="horz" pos="2160"/>
        <p:guide pos="328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39" Type="http://customschemas.google.com/relationships/presentationmetadata" Target="metadata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951898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2" name="Google Shape;7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6d8668b1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" name="Google Shape;77;g76d8668b1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73752f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773752f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73752f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773752f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79ac9ca9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g779ac9ca9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779ac9ca9c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g779ac9ca9c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73752f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773752f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73752f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773752f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73752f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773752f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73752f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773752f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702b7f8f6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g7702b7f8f6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53" descr="PP-Grey-Cross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2_Two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54" descr="PP-Grey-Cross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5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5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5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5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5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5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5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5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5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6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6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6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6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62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6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6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6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6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6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6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6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4"/>
          <p:cNvSpPr/>
          <p:nvPr/>
        </p:nvSpPr>
        <p:spPr>
          <a:xfrm>
            <a:off x="-190500" y="0"/>
            <a:ext cx="9613900" cy="6959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6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65"/>
          <p:cNvSpPr txBox="1">
            <a:spLocks noGrp="1"/>
          </p:cNvSpPr>
          <p:nvPr>
            <p:ph type="sldNum" idx="12"/>
          </p:nvPr>
        </p:nvSpPr>
        <p:spPr>
          <a:xfrm>
            <a:off x="4437983" y="6500813"/>
            <a:ext cx="259105" cy="267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9" descr="PP-White-Cross.jp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/>
        </p:nvSpPr>
        <p:spPr>
          <a:xfrm>
            <a:off x="426250" y="269875"/>
            <a:ext cx="8328600" cy="56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1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Church Planting Seminar</a:t>
            </a:r>
            <a:endParaRPr sz="40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0" i="0" u="none" strike="noStrike" cap="none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(</a:t>
            </a:r>
            <a:r>
              <a:rPr lang="en-US" sz="2500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11.30-12.30</a:t>
            </a:r>
            <a:r>
              <a:rPr lang="en-US" sz="2500" b="0" i="0" u="none" strike="noStrike" cap="none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)</a:t>
            </a:r>
            <a:endParaRPr sz="2500" b="0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1" dirty="0" smtClean="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Becoming a church planting church</a:t>
            </a:r>
            <a:endParaRPr sz="4800" b="1" i="0" u="none" strike="noStrike" cap="none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2000" b="0" i="1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457200" algn="ctr">
              <a:buClr>
                <a:srgbClr val="FECE43"/>
              </a:buClr>
              <a:buSzPts val="3997"/>
            </a:pPr>
            <a:r>
              <a:rPr lang="en-IE" sz="2300" i="1" dirty="0">
                <a:solidFill>
                  <a:schemeClr val="bg1"/>
                </a:solidFill>
                <a:latin typeface="Karla"/>
                <a:cs typeface="Karla"/>
              </a:rPr>
              <a:t>“A church which pitches its tents without constantly looking out for new horizons, which does not continually strike camp, is being untrue to its calling… [we must] play down our longing for certainty, accept that which is risky, and live by improvisation and experimentation”. (Hans Kung</a:t>
            </a:r>
            <a:r>
              <a:rPr lang="en-IE" sz="2300" i="1" dirty="0" smtClean="0">
                <a:solidFill>
                  <a:schemeClr val="bg1"/>
                </a:solidFill>
                <a:latin typeface="Karla"/>
                <a:cs typeface="Karla"/>
              </a:rPr>
              <a:t>)</a:t>
            </a:r>
          </a:p>
          <a:p>
            <a:pPr marL="457200" lvl="0" indent="457200" algn="ctr">
              <a:buClr>
                <a:srgbClr val="FECE43"/>
              </a:buClr>
              <a:buSzPts val="3997"/>
            </a:pPr>
            <a:r>
              <a:rPr lang="en-IE" sz="2300" dirty="0" smtClean="0">
                <a:solidFill>
                  <a:schemeClr val="bg1"/>
                </a:solidFill>
                <a:latin typeface="Karla"/>
                <a:cs typeface="Karla"/>
              </a:rPr>
              <a:t> </a:t>
            </a:r>
            <a:endParaRPr sz="2300" b="0" i="1" u="none" strike="noStrike" cap="none" dirty="0">
              <a:solidFill>
                <a:schemeClr val="bg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u="none" strike="noStrike" cap="none" dirty="0">
                <a:solidFill>
                  <a:srgbClr val="FECE43"/>
                </a:solidFill>
                <a:latin typeface="Karla"/>
                <a:ea typeface="Karla"/>
                <a:cs typeface="Karla"/>
                <a:sym typeface="Karla"/>
              </a:rPr>
              <a:t>Interactive seminar with teaching, discussion &amp; breakout rooms</a:t>
            </a:r>
            <a:endParaRPr sz="2000" b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 i="1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6d8668b14_0_9"/>
          <p:cNvSpPr txBox="1"/>
          <p:nvPr/>
        </p:nvSpPr>
        <p:spPr>
          <a:xfrm>
            <a:off x="471225" y="454250"/>
            <a:ext cx="8221500" cy="49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200" b="1" i="0" u="none" strike="noStrike" cap="none" dirty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Opening </a:t>
            </a:r>
            <a:r>
              <a:rPr lang="en-US" sz="3200" b="1" i="0" u="none" strike="noStrike" cap="none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Discussion </a:t>
            </a:r>
            <a:r>
              <a:rPr lang="en-US" sz="3200" i="0" u="none" strike="noStrike" cap="none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(in breakout rooms)</a:t>
            </a:r>
            <a:endParaRPr sz="2500" i="0" u="none" strike="noStrike" cap="none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r>
              <a:rPr lang="en-IE" sz="2800" b="1" dirty="0"/>
              <a:t> </a:t>
            </a:r>
            <a:endParaRPr lang="en-IE" sz="2800" dirty="0"/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Why have you come to this seminar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?</a:t>
            </a:r>
          </a:p>
          <a:p>
            <a:pPr marL="514350" lvl="0" indent="-51435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What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has been your experience of church planting (if any)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?</a:t>
            </a:r>
          </a:p>
          <a:p>
            <a:pPr marL="514350" lvl="0" indent="-51435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What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do you think are the positives of church planting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?</a:t>
            </a:r>
          </a:p>
          <a:p>
            <a:pPr marL="514350" lvl="0" indent="-51435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514350" lvl="0" indent="-51435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What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do you think are the challenges/pitfalls of church planting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?</a:t>
            </a: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73752fe67_0_0"/>
          <p:cNvSpPr txBox="1"/>
          <p:nvPr/>
        </p:nvSpPr>
        <p:spPr>
          <a:xfrm>
            <a:off x="471225" y="454250"/>
            <a:ext cx="8221500" cy="49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200" b="1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Biblical reasons for church planting</a:t>
            </a:r>
            <a:endParaRPr sz="32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3000" b="0" i="0" u="none" strike="noStrike" cap="none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Karla"/>
              <a:buAutoNum type="arabicPeriod"/>
            </a:pPr>
            <a:r>
              <a:rPr lang="en-US" sz="2500" b="1" dirty="0" smtClean="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The Great Commission </a:t>
            </a:r>
            <a:r>
              <a:rPr lang="en-US" sz="2500" dirty="0" smtClean="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(Matthew 28:18-20)</a:t>
            </a:r>
            <a:endParaRPr lang="en-US" sz="2000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Karla"/>
              <a:buAutoNum type="arabicPeriod"/>
            </a:pPr>
            <a:endParaRPr lang="en-US" sz="2000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Karla"/>
              <a:buAutoNum type="arabicPeriod"/>
            </a:pPr>
            <a:r>
              <a:rPr lang="en-US" sz="2500" b="1" dirty="0" smtClean="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Paul’s twofold strategy </a:t>
            </a:r>
            <a:r>
              <a:rPr lang="mr-IN" sz="2500" dirty="0" smtClean="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–</a:t>
            </a:r>
            <a:r>
              <a:rPr lang="en-US" sz="2500" dirty="0" smtClean="0">
                <a:solidFill>
                  <a:schemeClr val="lt1"/>
                </a:solidFill>
                <a:latin typeface="Karla"/>
                <a:ea typeface="Karla"/>
                <a:cs typeface="Karla"/>
                <a:sym typeface="Karla"/>
              </a:rPr>
              <a:t> churches in cities</a:t>
            </a:r>
            <a:endParaRPr sz="2500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224819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73752fe67_0_0"/>
          <p:cNvSpPr txBox="1"/>
          <p:nvPr/>
        </p:nvSpPr>
        <p:spPr>
          <a:xfrm>
            <a:off x="471225" y="454250"/>
            <a:ext cx="8221500" cy="49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200" b="1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Pragmatic reasons for church planting</a:t>
            </a:r>
            <a:endParaRPr sz="32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3000" b="0" i="0" u="none" strike="noStrike" cap="none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Reach new generations, new residents and new people groups.</a:t>
            </a: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500"/>
              <a:buFont typeface="Karla"/>
              <a:buAutoNum type="arabicPeriod"/>
            </a:pPr>
            <a:endParaRPr lang="en-US" sz="2500" dirty="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Reach the unchurched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.</a:t>
            </a: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Keep up with the increasing populations within the cities of the world</a:t>
            </a:r>
          </a:p>
          <a:p>
            <a:pPr lvl="0"/>
            <a:endParaRPr lang="en-IE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charRg st="101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charRg st="124" end="1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79ac9ca9c_0_0"/>
          <p:cNvSpPr txBox="1"/>
          <p:nvPr/>
        </p:nvSpPr>
        <p:spPr>
          <a:xfrm>
            <a:off x="426875" y="614455"/>
            <a:ext cx="8251800" cy="5929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000" b="1" i="0" u="none" strike="noStrike" cap="none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What about the existing churches in a city?</a:t>
            </a:r>
            <a:endParaRPr sz="27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 b="0" i="0" u="none" strike="noStrike" cap="none" dirty="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342900" lvl="1" indent="-342900">
              <a:buClrTx/>
              <a:buFont typeface="Arial"/>
              <a:buChar char="•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Bring new ideas to the whole 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body</a:t>
            </a:r>
          </a:p>
          <a:p>
            <a:pPr marL="342900" lvl="1" indent="-342900">
              <a:buClrTx/>
              <a:buFont typeface="Arial"/>
              <a:buChar char="•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342900" lvl="1" indent="-342900">
              <a:buClrTx/>
              <a:buFont typeface="Arial"/>
              <a:buChar char="•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Identify creative strong leaders for the whole body,</a:t>
            </a:r>
          </a:p>
          <a:p>
            <a:pPr marL="342900" lvl="1" indent="-342900">
              <a:buClrTx/>
              <a:buFont typeface="Arial"/>
              <a:buChar char="•"/>
            </a:pPr>
            <a:endParaRPr lang="en-IE" sz="2500" dirty="0" smtClean="0">
              <a:solidFill>
                <a:srgbClr val="FFFFFF"/>
              </a:solidFill>
              <a:latin typeface="Karla"/>
              <a:cs typeface="Karla"/>
            </a:endParaRPr>
          </a:p>
          <a:p>
            <a:pPr marL="342900" lvl="1" indent="-342900">
              <a:buClrTx/>
              <a:buFont typeface="Arial"/>
              <a:buChar char="•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Challenge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other churches to self-examine,</a:t>
            </a:r>
          </a:p>
          <a:p>
            <a:pPr marL="342900" lvl="1" indent="-342900">
              <a:buClrTx/>
              <a:buFont typeface="Arial"/>
              <a:buChar char="•"/>
            </a:pPr>
            <a:endParaRPr lang="en-IE" sz="2500" dirty="0" smtClean="0">
              <a:solidFill>
                <a:srgbClr val="FFFFFF"/>
              </a:solidFill>
              <a:latin typeface="Karla"/>
              <a:cs typeface="Karla"/>
            </a:endParaRPr>
          </a:p>
          <a:p>
            <a:pPr marL="342900" lvl="1" indent="-342900">
              <a:buClrTx/>
              <a:buFont typeface="Arial"/>
              <a:buChar char="•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Can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become an ‘evangelistic feeder’ for the whole body.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Arial"/>
              <a:buChar char="•"/>
            </a:pPr>
            <a:endParaRPr sz="2500" b="0" i="1" u="none" strike="noStrike" cap="none" dirty="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79ac9ca9c_0_130"/>
          <p:cNvSpPr txBox="1"/>
          <p:nvPr/>
        </p:nvSpPr>
        <p:spPr>
          <a:xfrm>
            <a:off x="426875" y="269875"/>
            <a:ext cx="8251800" cy="6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2700" b="1" i="0" u="none" strike="noStrike" cap="none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Discussion Questions</a:t>
            </a:r>
            <a:endParaRPr sz="27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r>
              <a:rPr lang="en-IE" sz="2800" b="1" dirty="0"/>
              <a:t> </a:t>
            </a:r>
            <a:endParaRPr lang="en-IE" sz="2800" dirty="0"/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What do you think of the biblical evidence for church planting?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What do you think of the pragmatic reasons (do you think they are true from your own experience?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)</a:t>
            </a: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What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do you think of the benefit new churches bring in renewing the body of Christ in a city?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25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73752fe67_0_0"/>
          <p:cNvSpPr txBox="1"/>
          <p:nvPr/>
        </p:nvSpPr>
        <p:spPr>
          <a:xfrm>
            <a:off x="471225" y="454250"/>
            <a:ext cx="8221500" cy="49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200" b="1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Pitfalls to avoid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32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Leadership not ready</a:t>
            </a: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500"/>
              <a:buFont typeface="Karla"/>
              <a:buAutoNum type="arabicPeriod"/>
            </a:pPr>
            <a:endParaRPr lang="en-US" sz="2500" dirty="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Lack of momentum</a:t>
            </a: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Burnout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Pride</a:t>
            </a: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lvl="0"/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336712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73752fe67_0_0"/>
          <p:cNvSpPr txBox="1"/>
          <p:nvPr/>
        </p:nvSpPr>
        <p:spPr>
          <a:xfrm>
            <a:off x="471225" y="454250"/>
            <a:ext cx="8221500" cy="49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200" b="1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Wise steps to take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32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Envision the church</a:t>
            </a: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500"/>
              <a:buFont typeface="Karla"/>
              <a:buAutoNum type="arabicPeriod"/>
            </a:pPr>
            <a:endParaRPr lang="en-US" sz="2500" dirty="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Train a church planter/planting team</a:t>
            </a: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Ensure we have momentum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Gain clarity on mission</a:t>
            </a: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lvl="0"/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224940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73752fe67_0_0"/>
          <p:cNvSpPr txBox="1"/>
          <p:nvPr/>
        </p:nvSpPr>
        <p:spPr>
          <a:xfrm>
            <a:off x="471225" y="454249"/>
            <a:ext cx="8221500" cy="5922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200" b="1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What can I do?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3200" b="1" i="0" u="none" strike="noStrike" cap="none" dirty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Pray </a:t>
            </a: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marR="0" lvl="0" indent="-387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500"/>
              <a:buFont typeface="Karla"/>
              <a:buAutoNum type="arabicPeriod"/>
            </a:pPr>
            <a:endParaRPr lang="en-US" sz="2500" dirty="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Give</a:t>
            </a: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Learn within City Group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Be a Sender or a Goer</a:t>
            </a:r>
          </a:p>
          <a:p>
            <a:pPr marL="45720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Reflection on your decision-making</a:t>
            </a:r>
          </a:p>
          <a:p>
            <a:pPr>
              <a:buClrTx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	</a:t>
            </a:r>
            <a:r>
              <a:rPr lang="en-IE" sz="2000" dirty="0" smtClean="0">
                <a:solidFill>
                  <a:srgbClr val="FFFFFF"/>
                </a:solidFill>
                <a:latin typeface="Karla"/>
                <a:cs typeface="Karla"/>
              </a:rPr>
              <a:t>- comfort &amp; opportunity</a:t>
            </a:r>
          </a:p>
          <a:p>
            <a:pPr>
              <a:buClrTx/>
            </a:pPr>
            <a:r>
              <a:rPr lang="en-IE" sz="2000" dirty="0">
                <a:solidFill>
                  <a:srgbClr val="FFFFFF"/>
                </a:solidFill>
                <a:latin typeface="Karla"/>
                <a:cs typeface="Karla"/>
              </a:rPr>
              <a:t>	</a:t>
            </a:r>
            <a:r>
              <a:rPr lang="en-IE" sz="2000" dirty="0" smtClean="0">
                <a:solidFill>
                  <a:srgbClr val="FFFFFF"/>
                </a:solidFill>
                <a:latin typeface="Karla"/>
                <a:cs typeface="Karla"/>
              </a:rPr>
              <a:t>- calling &amp; covenant</a:t>
            </a:r>
          </a:p>
          <a:p>
            <a:pPr>
              <a:buClrTx/>
            </a:pPr>
            <a:r>
              <a:rPr lang="en-IE" sz="2000" dirty="0">
                <a:solidFill>
                  <a:srgbClr val="FFFFFF"/>
                </a:solidFill>
                <a:latin typeface="Karla"/>
                <a:cs typeface="Karla"/>
              </a:rPr>
              <a:t>	</a:t>
            </a:r>
            <a:r>
              <a:rPr lang="en-IE" sz="2000" dirty="0" smtClean="0">
                <a:solidFill>
                  <a:srgbClr val="FFFFFF"/>
                </a:solidFill>
                <a:latin typeface="Karla"/>
                <a:cs typeface="Karla"/>
              </a:rPr>
              <a:t>- plenty of grace</a:t>
            </a:r>
            <a:endParaRPr lang="en-IE" sz="2000" dirty="0">
              <a:solidFill>
                <a:srgbClr val="FFFFFF"/>
              </a:solidFill>
              <a:latin typeface="Karla"/>
              <a:cs typeface="Karla"/>
            </a:endParaRPr>
          </a:p>
          <a:p>
            <a:pPr lvl="0"/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86538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773752fe67_0_0"/>
          <p:cNvSpPr txBox="1"/>
          <p:nvPr/>
        </p:nvSpPr>
        <p:spPr>
          <a:xfrm>
            <a:off x="471225" y="454249"/>
            <a:ext cx="8221500" cy="5963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200" b="1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Discussion Questions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2500" b="0" i="0" u="none" strike="noStrike" cap="none" dirty="0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Do you think (at this stage) you are more of a goer or a sender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?</a:t>
            </a: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How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do the categroies of ‘calling &amp; covenant’ as opposed to ‘comfort &amp; opportunity’ help you as you make decisions regarding the 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future</a:t>
            </a: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How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can you help the church as a whole catch a vision for church planting without putting pressure and failing to apply grace to </a:t>
            </a: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all?</a:t>
            </a: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 smtClean="0">
              <a:solidFill>
                <a:srgbClr val="FFFFFF"/>
              </a:solidFill>
              <a:latin typeface="Karla"/>
              <a:cs typeface="Karla"/>
            </a:endParaRPr>
          </a:p>
          <a:p>
            <a:pPr marL="457200" lvl="0" indent="-457200">
              <a:buClrTx/>
              <a:buFont typeface="+mj-lt"/>
              <a:buAutoNum type="arabicPeriod"/>
            </a:pPr>
            <a:r>
              <a:rPr lang="en-IE" sz="2500" dirty="0" smtClean="0">
                <a:solidFill>
                  <a:srgbClr val="FFFFFF"/>
                </a:solidFill>
                <a:latin typeface="Karla"/>
                <a:cs typeface="Karla"/>
              </a:rPr>
              <a:t>What </a:t>
            </a:r>
            <a:r>
              <a:rPr lang="en-IE" sz="2500" dirty="0">
                <a:solidFill>
                  <a:srgbClr val="FFFFFF"/>
                </a:solidFill>
                <a:latin typeface="Karla"/>
                <a:cs typeface="Karla"/>
              </a:rPr>
              <a:t>are your next steps?</a:t>
            </a:r>
          </a:p>
          <a:p>
            <a:pPr marL="457200" lvl="0" indent="-457200">
              <a:buClrTx/>
              <a:buFont typeface="+mj-lt"/>
              <a:buAutoNum type="arabicPeriod"/>
            </a:pPr>
            <a:endParaRPr lang="en-IE" sz="2500" dirty="0">
              <a:solidFill>
                <a:srgbClr val="FFFFFF"/>
              </a:solidFill>
              <a:latin typeface="Karla"/>
              <a:cs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86538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702b7f8f6_0_218"/>
          <p:cNvSpPr txBox="1"/>
          <p:nvPr/>
        </p:nvSpPr>
        <p:spPr>
          <a:xfrm>
            <a:off x="471225" y="454250"/>
            <a:ext cx="8221500" cy="49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endParaRPr sz="1000" b="1" i="0" u="none" strike="noStrike" cap="none" dirty="0" smtClean="0">
              <a:solidFill>
                <a:srgbClr val="FECE43"/>
              </a:solidFill>
              <a:latin typeface="Karla"/>
              <a:ea typeface="Karla"/>
              <a:cs typeface="Karla"/>
              <a:sym typeface="Karl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CE43"/>
              </a:buClr>
              <a:buSzPts val="3997"/>
              <a:buFont typeface="Karla"/>
              <a:buNone/>
            </a:pPr>
            <a:r>
              <a:rPr lang="en-US" sz="3200" b="1" i="0" u="none" strike="noStrike" cap="none" dirty="0" smtClean="0">
                <a:solidFill>
                  <a:srgbClr val="FDC300"/>
                </a:solidFill>
                <a:latin typeface="Karla"/>
                <a:ea typeface="Karla"/>
                <a:cs typeface="Karla"/>
                <a:sym typeface="Karla"/>
              </a:rPr>
              <a:t>Prayer</a:t>
            </a:r>
            <a:endParaRPr sz="3200" b="1" i="0" u="none" strike="noStrike" cap="none" dirty="0" smtClean="0">
              <a:solidFill>
                <a:srgbClr val="FDC300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326</Words>
  <Application>Microsoft Macintosh PowerPoint</Application>
  <PresentationFormat>On-screen Show (4:3)</PresentationFormat>
  <Paragraphs>99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Karla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Steve Vaughan</cp:lastModifiedBy>
  <cp:revision>5</cp:revision>
  <dcterms:modified xsi:type="dcterms:W3CDTF">2020-10-18T10:58:21Z</dcterms:modified>
</cp:coreProperties>
</file>